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notesMasterIdLst>
    <p:notesMasterId r:id="rId34"/>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2" r:id="rId25"/>
    <p:sldId id="283" r:id="rId26"/>
    <p:sldId id="280" r:id="rId27"/>
    <p:sldId id="281" r:id="rId28"/>
    <p:sldId id="284" r:id="rId29"/>
    <p:sldId id="285" r:id="rId30"/>
    <p:sldId id="286" r:id="rId31"/>
    <p:sldId id="287" r:id="rId32"/>
    <p:sldId id="288"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89F464-C404-4023-AB23-527F1342AF1E}" v="4" dt="2021-05-14T13:03:56.7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34" autoAdjust="0"/>
    <p:restoredTop sz="94660"/>
  </p:normalViewPr>
  <p:slideViewPr>
    <p:cSldViewPr snapToGrid="0">
      <p:cViewPr varScale="1">
        <p:scale>
          <a:sx n="86" d="100"/>
          <a:sy n="86" d="100"/>
        </p:scale>
        <p:origin x="571"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0D192A-AE1E-4D83-AA73-DF61EBAD8CA2}" type="datetimeFigureOut">
              <a:rPr lang="tr-TR" smtClean="0"/>
              <a:t>15.05.2021</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16934E-FA59-4E2D-A8F8-9B4CA762C72D}" type="slidenum">
              <a:rPr lang="tr-TR" smtClean="0"/>
              <a:t>‹#›</a:t>
            </a:fld>
            <a:endParaRPr lang="tr-TR"/>
          </a:p>
        </p:txBody>
      </p:sp>
    </p:spTree>
    <p:extLst>
      <p:ext uri="{BB962C8B-B14F-4D97-AF65-F5344CB8AC3E}">
        <p14:creationId xmlns:p14="http://schemas.microsoft.com/office/powerpoint/2010/main" val="1049339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tr-TR"/>
              <a:t>Asıl başlık stilini düzenlemek için tıklayın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62F1522B-4C6A-4A66-A54F-BF2FE18CB94B}" type="datetimeFigureOut">
              <a:rPr lang="tr-TR" smtClean="0"/>
              <a:t>15.05.2021</a:t>
            </a:fld>
            <a:endParaRPr lang="tr-TR"/>
          </a:p>
        </p:txBody>
      </p:sp>
      <p:sp>
        <p:nvSpPr>
          <p:cNvPr id="5" name="Footer Placeholder 4"/>
          <p:cNvSpPr>
            <a:spLocks noGrp="1"/>
          </p:cNvSpPr>
          <p:nvPr>
            <p:ph type="ftr" sz="quarter" idx="11"/>
          </p:nvPr>
        </p:nvSpPr>
        <p:spPr>
          <a:xfrm>
            <a:off x="2416500" y="329307"/>
            <a:ext cx="4973915" cy="309201"/>
          </a:xfrm>
        </p:spPr>
        <p:txBody>
          <a:bodyPr/>
          <a:lstStyle/>
          <a:p>
            <a:endParaRPr lang="tr-TR"/>
          </a:p>
        </p:txBody>
      </p:sp>
      <p:sp>
        <p:nvSpPr>
          <p:cNvPr id="6" name="Slide Number Placeholder 5"/>
          <p:cNvSpPr>
            <a:spLocks noGrp="1"/>
          </p:cNvSpPr>
          <p:nvPr>
            <p:ph type="sldNum" sz="quarter" idx="12"/>
          </p:nvPr>
        </p:nvSpPr>
        <p:spPr>
          <a:xfrm>
            <a:off x="1437664" y="798973"/>
            <a:ext cx="811019" cy="503578"/>
          </a:xfrm>
        </p:spPr>
        <p:txBody>
          <a:bodyPr/>
          <a:lstStyle/>
          <a:p>
            <a:fld id="{A7CF7F33-214F-4D2D-8750-05D1FFBE0851}" type="slidenum">
              <a:rPr lang="tr-TR" smtClean="0"/>
              <a:t>‹#›</a:t>
            </a:fld>
            <a:endParaRPr lang="tr-TR"/>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27327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2F1522B-4C6A-4A66-A54F-BF2FE18CB94B}" type="datetimeFigureOut">
              <a:rPr lang="tr-TR" smtClean="0"/>
              <a:t>15.05.2021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7CF7F33-214F-4D2D-8750-05D1FFBE0851}" type="slidenum">
              <a:rPr lang="tr-TR" smtClean="0"/>
              <a:t>‹#›</a:t>
            </a:fld>
            <a:endParaRPr lang="tr-TR"/>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25506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2F1522B-4C6A-4A66-A54F-BF2FE18CB94B}" type="datetimeFigureOut">
              <a:rPr lang="tr-TR" smtClean="0"/>
              <a:t>15.05.2021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7CF7F33-214F-4D2D-8750-05D1FFBE0851}" type="slidenum">
              <a:rPr lang="tr-TR" smtClean="0"/>
              <a:t>‹#›</a:t>
            </a:fld>
            <a:endParaRPr lang="tr-TR"/>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57478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2F1522B-4C6A-4A66-A54F-BF2FE18CB94B}" type="datetimeFigureOut">
              <a:rPr lang="tr-TR" smtClean="0"/>
              <a:t>15.05.2021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7CF7F33-214F-4D2D-8750-05D1FFBE0851}" type="slidenum">
              <a:rPr lang="tr-TR" smtClean="0"/>
              <a:t>‹#›</a:t>
            </a:fld>
            <a:endParaRPr lang="tr-TR"/>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34761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62F1522B-4C6A-4A66-A54F-BF2FE18CB94B}" type="datetimeFigureOut">
              <a:rPr lang="tr-TR" smtClean="0"/>
              <a:t>15.05.2021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7CF7F33-214F-4D2D-8750-05D1FFBE0851}" type="slidenum">
              <a:rPr lang="tr-TR" smtClean="0"/>
              <a:t>‹#›</a:t>
            </a:fld>
            <a:endParaRPr lang="tr-TR"/>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66286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62F1522B-4C6A-4A66-A54F-BF2FE18CB94B}" type="datetimeFigureOut">
              <a:rPr lang="tr-TR" smtClean="0"/>
              <a:t>15.05.2021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7CF7F33-214F-4D2D-8750-05D1FFBE0851}" type="slidenum">
              <a:rPr lang="tr-TR" smtClean="0"/>
              <a:t>‹#›</a:t>
            </a:fld>
            <a:endParaRPr lang="tr-TR"/>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28790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447191" y="2824269"/>
            <a:ext cx="4645152" cy="264445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412362" y="2821491"/>
            <a:ext cx="4645152" cy="263737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62F1522B-4C6A-4A66-A54F-BF2FE18CB94B}" type="datetimeFigureOut">
              <a:rPr lang="tr-TR" smtClean="0"/>
              <a:t>15.05.2021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7CF7F33-214F-4D2D-8750-05D1FFBE0851}" type="slidenum">
              <a:rPr lang="tr-TR" smtClean="0"/>
              <a:t>‹#›</a:t>
            </a:fld>
            <a:endParaRPr lang="tr-TR"/>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16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62F1522B-4C6A-4A66-A54F-BF2FE18CB94B}" type="datetimeFigureOut">
              <a:rPr lang="tr-TR" smtClean="0"/>
              <a:t>15.05.2021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7CF7F33-214F-4D2D-8750-05D1FFBE0851}" type="slidenum">
              <a:rPr lang="tr-TR" smtClean="0"/>
              <a:t>‹#›</a:t>
            </a:fld>
            <a:endParaRPr lang="tr-TR"/>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1729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F1522B-4C6A-4A66-A54F-BF2FE18CB94B}" type="datetimeFigureOut">
              <a:rPr lang="tr-TR" smtClean="0"/>
              <a:t>15.05.2021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A7CF7F33-214F-4D2D-8750-05D1FFBE0851}" type="slidenum">
              <a:rPr lang="tr-TR" smtClean="0"/>
              <a:t>‹#›</a:t>
            </a:fld>
            <a:endParaRPr lang="tr-TR"/>
          </a:p>
        </p:txBody>
      </p:sp>
    </p:spTree>
    <p:extLst>
      <p:ext uri="{BB962C8B-B14F-4D97-AF65-F5344CB8AC3E}">
        <p14:creationId xmlns:p14="http://schemas.microsoft.com/office/powerpoint/2010/main" val="1474961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tr-TR"/>
              <a:t>Asıl başlık stilini düzenlemek için tıklayın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2F1522B-4C6A-4A66-A54F-BF2FE18CB94B}" type="datetimeFigureOut">
              <a:rPr lang="tr-TR" smtClean="0"/>
              <a:t>15.05.2021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7CF7F33-214F-4D2D-8750-05D1FFBE0851}" type="slidenum">
              <a:rPr lang="tr-TR" smtClean="0"/>
              <a:t>‹#›</a:t>
            </a:fld>
            <a:endParaRPr lang="tr-TR"/>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88740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62F1522B-4C6A-4A66-A54F-BF2FE18CB94B}" type="datetimeFigureOut">
              <a:rPr lang="tr-TR" smtClean="0"/>
              <a:t>15.05.2021</a:t>
            </a:fld>
            <a:endParaRPr lang="tr-TR"/>
          </a:p>
        </p:txBody>
      </p:sp>
      <p:sp>
        <p:nvSpPr>
          <p:cNvPr id="6" name="Footer Placeholder 5"/>
          <p:cNvSpPr>
            <a:spLocks noGrp="1"/>
          </p:cNvSpPr>
          <p:nvPr>
            <p:ph type="ftr" sz="quarter" idx="11"/>
          </p:nvPr>
        </p:nvSpPr>
        <p:spPr>
          <a:xfrm>
            <a:off x="1447382" y="318640"/>
            <a:ext cx="5541004" cy="320931"/>
          </a:xfrm>
        </p:spPr>
        <p:txBody>
          <a:bodyPr/>
          <a:lstStyle/>
          <a:p>
            <a:endParaRPr lang="tr-TR"/>
          </a:p>
        </p:txBody>
      </p:sp>
      <p:sp>
        <p:nvSpPr>
          <p:cNvPr id="7" name="Slide Number Placeholder 6"/>
          <p:cNvSpPr>
            <a:spLocks noGrp="1"/>
          </p:cNvSpPr>
          <p:nvPr>
            <p:ph type="sldNum" sz="quarter" idx="12"/>
          </p:nvPr>
        </p:nvSpPr>
        <p:spPr/>
        <p:txBody>
          <a:bodyPr/>
          <a:lstStyle/>
          <a:p>
            <a:fld id="{A7CF7F33-214F-4D2D-8750-05D1FFBE0851}" type="slidenum">
              <a:rPr lang="tr-TR" smtClean="0"/>
              <a:t>‹#›</a:t>
            </a:fld>
            <a:endParaRPr lang="tr-TR"/>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20975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62F1522B-4C6A-4A66-A54F-BF2FE18CB94B}" type="datetimeFigureOut">
              <a:rPr lang="tr-TR" smtClean="0"/>
              <a:t>15.05.2021</a:t>
            </a:fld>
            <a:endParaRPr lang="tr-TR"/>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A7CF7F33-214F-4D2D-8750-05D1FFBE0851}" type="slidenum">
              <a:rPr lang="tr-TR" smtClean="0"/>
              <a:t>‹#›</a:t>
            </a:fld>
            <a:endParaRPr lang="tr-TR"/>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1533184"/>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255F079-E46C-4F1E-80B0-34F323E4C2A5}"/>
              </a:ext>
            </a:extLst>
          </p:cNvPr>
          <p:cNvSpPr>
            <a:spLocks noGrp="1"/>
          </p:cNvSpPr>
          <p:nvPr>
            <p:ph type="ctrTitle"/>
          </p:nvPr>
        </p:nvSpPr>
        <p:spPr>
          <a:xfrm>
            <a:off x="1638300" y="821184"/>
            <a:ext cx="8915399" cy="2262781"/>
          </a:xfrm>
        </p:spPr>
        <p:txBody>
          <a:bodyPr/>
          <a:lstStyle/>
          <a:p>
            <a:r>
              <a:rPr lang="tr-TR" dirty="0"/>
              <a:t>  	  </a:t>
            </a:r>
            <a:r>
              <a:rPr lang="tr-TR" sz="6600" dirty="0">
                <a:latin typeface="Algerian" panose="04020705040A02060702" pitchFamily="82" charset="0"/>
              </a:rPr>
              <a:t>MESLEK TANITIMI</a:t>
            </a:r>
          </a:p>
        </p:txBody>
      </p:sp>
      <p:pic>
        <p:nvPicPr>
          <p:cNvPr id="4" name="Resim 3">
            <a:extLst>
              <a:ext uri="{FF2B5EF4-FFF2-40B4-BE49-F238E27FC236}">
                <a16:creationId xmlns:a16="http://schemas.microsoft.com/office/drawing/2014/main" id="{68BA7F67-9674-42FB-B199-7F222F0405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2496" y="3604334"/>
            <a:ext cx="6977849" cy="2432482"/>
          </a:xfrm>
          <a:prstGeom prst="rect">
            <a:avLst/>
          </a:prstGeom>
          <a:ln>
            <a:noFill/>
          </a:ln>
          <a:effectLst>
            <a:softEdge rad="112500"/>
          </a:effectLst>
        </p:spPr>
      </p:pic>
    </p:spTree>
    <p:extLst>
      <p:ext uri="{BB962C8B-B14F-4D97-AF65-F5344CB8AC3E}">
        <p14:creationId xmlns:p14="http://schemas.microsoft.com/office/powerpoint/2010/main" val="952218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FB6CD0-47F0-439C-BBA2-3DE76FCD1615}"/>
              </a:ext>
            </a:extLst>
          </p:cNvPr>
          <p:cNvSpPr>
            <a:spLocks noGrp="1"/>
          </p:cNvSpPr>
          <p:nvPr>
            <p:ph type="title"/>
          </p:nvPr>
        </p:nvSpPr>
        <p:spPr>
          <a:xfrm>
            <a:off x="1207739" y="1196513"/>
            <a:ext cx="9603275" cy="703134"/>
          </a:xfrm>
        </p:spPr>
        <p:txBody>
          <a:bodyPr/>
          <a:lstStyle/>
          <a:p>
            <a:r>
              <a:rPr lang="tr-TR" dirty="0"/>
              <a:t>				HUKUK </a:t>
            </a:r>
          </a:p>
        </p:txBody>
      </p:sp>
      <p:sp>
        <p:nvSpPr>
          <p:cNvPr id="3" name="İçerik Yer Tutucusu 2">
            <a:extLst>
              <a:ext uri="{FF2B5EF4-FFF2-40B4-BE49-F238E27FC236}">
                <a16:creationId xmlns:a16="http://schemas.microsoft.com/office/drawing/2014/main" id="{30ECD9CF-2E14-4C00-B2CB-EF7AA0EEEFA8}"/>
              </a:ext>
            </a:extLst>
          </p:cNvPr>
          <p:cNvSpPr>
            <a:spLocks noGrp="1"/>
          </p:cNvSpPr>
          <p:nvPr>
            <p:ph idx="1"/>
          </p:nvPr>
        </p:nvSpPr>
        <p:spPr>
          <a:xfrm>
            <a:off x="1207739" y="1978523"/>
            <a:ext cx="9603275" cy="3607828"/>
          </a:xfrm>
        </p:spPr>
        <p:txBody>
          <a:bodyPr>
            <a:normAutofit fontScale="92500" lnSpcReduction="10000"/>
          </a:bodyPr>
          <a:lstStyle/>
          <a:p>
            <a:pPr marL="0" indent="0">
              <a:buNone/>
            </a:pPr>
            <a:r>
              <a:rPr lang="tr-TR" b="1" dirty="0"/>
              <a:t>MESLEĞİN GEREKTİRDİĞİ ÖZELLİKLER NELERDİR?</a:t>
            </a:r>
          </a:p>
          <a:p>
            <a:pPr>
              <a:buFont typeface="Wingdings" panose="05000000000000000000" pitchFamily="2" charset="2"/>
              <a:buChar char="Ø"/>
            </a:pPr>
            <a:r>
              <a:rPr lang="tr-TR" dirty="0"/>
              <a:t>Sosyal bilimlere ilgi duyan,</a:t>
            </a:r>
          </a:p>
          <a:p>
            <a:pPr>
              <a:buFont typeface="Wingdings" panose="05000000000000000000" pitchFamily="2" charset="2"/>
              <a:buChar char="Ø"/>
            </a:pPr>
            <a:r>
              <a:rPr lang="tr-TR" dirty="0"/>
              <a:t>B</a:t>
            </a:r>
            <a:r>
              <a:rPr lang="tr-TR" sz="2000" dirty="0"/>
              <a:t>aşkalarını anlayabilen ve etkileyebilen, </a:t>
            </a:r>
          </a:p>
          <a:p>
            <a:pPr>
              <a:buFont typeface="Wingdings" panose="05000000000000000000" pitchFamily="2" charset="2"/>
              <a:buChar char="Ø"/>
            </a:pPr>
            <a:r>
              <a:rPr lang="tr-TR" dirty="0"/>
              <a:t>İ</a:t>
            </a:r>
            <a:r>
              <a:rPr lang="tr-TR" sz="2000" dirty="0"/>
              <a:t>kna gücü yüksek olan, </a:t>
            </a:r>
          </a:p>
          <a:p>
            <a:pPr>
              <a:buFont typeface="Wingdings" panose="05000000000000000000" pitchFamily="2" charset="2"/>
              <a:buChar char="Ø"/>
            </a:pPr>
            <a:r>
              <a:rPr lang="tr-TR" dirty="0"/>
              <a:t>D</a:t>
            </a:r>
            <a:r>
              <a:rPr lang="tr-TR" sz="2000" dirty="0"/>
              <a:t>üşüncelerini sözel olarak iyi ifade edebilen,</a:t>
            </a:r>
          </a:p>
          <a:p>
            <a:pPr>
              <a:buFont typeface="Wingdings" panose="05000000000000000000" pitchFamily="2" charset="2"/>
              <a:buChar char="Ø"/>
            </a:pPr>
            <a:r>
              <a:rPr lang="tr-TR" dirty="0"/>
              <a:t>D</a:t>
            </a:r>
            <a:r>
              <a:rPr lang="tr-TR" sz="2000" dirty="0"/>
              <a:t>eğişik görüş ve yeniliklere açık olan, </a:t>
            </a:r>
          </a:p>
          <a:p>
            <a:pPr>
              <a:buFont typeface="Wingdings" panose="05000000000000000000" pitchFamily="2" charset="2"/>
              <a:buChar char="Ø"/>
            </a:pPr>
            <a:r>
              <a:rPr lang="tr-TR" dirty="0"/>
              <a:t>O</a:t>
            </a:r>
            <a:r>
              <a:rPr lang="tr-TR" sz="2000" dirty="0"/>
              <a:t>kuma ve araştırmayı seven, </a:t>
            </a:r>
          </a:p>
          <a:p>
            <a:pPr>
              <a:buFont typeface="Wingdings" panose="05000000000000000000" pitchFamily="2" charset="2"/>
              <a:buChar char="Ø"/>
            </a:pPr>
            <a:r>
              <a:rPr lang="tr-TR" dirty="0"/>
              <a:t>Y</a:t>
            </a:r>
            <a:r>
              <a:rPr lang="tr-TR" sz="2000" dirty="0"/>
              <a:t>orum yapma ve değerlendirme gücü yüksek bireyler olması gerekir.</a:t>
            </a:r>
            <a:endParaRPr lang="tr-TR" dirty="0"/>
          </a:p>
        </p:txBody>
      </p:sp>
      <p:pic>
        <p:nvPicPr>
          <p:cNvPr id="5" name="Resim 4" descr="iç mekan, ahşap içeren bir resim&#10;&#10;Açıklama otomatik olarak oluşturuldu">
            <a:extLst>
              <a:ext uri="{FF2B5EF4-FFF2-40B4-BE49-F238E27FC236}">
                <a16:creationId xmlns:a16="http://schemas.microsoft.com/office/drawing/2014/main" id="{2A489A9B-353A-4F3A-849F-5D7BDB823D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3900" y="2110740"/>
            <a:ext cx="2773680" cy="3343395"/>
          </a:xfrm>
          <a:prstGeom prst="rect">
            <a:avLst/>
          </a:prstGeom>
          <a:ln>
            <a:noFill/>
          </a:ln>
          <a:effectLst>
            <a:outerShdw blurRad="292100" dist="139700" dir="2700000" algn="tl" rotWithShape="0">
              <a:srgbClr val="333333">
                <a:alpha val="65000"/>
              </a:srgbClr>
            </a:outerShdw>
          </a:effectLst>
        </p:spPr>
      </p:pic>
      <p:sp>
        <p:nvSpPr>
          <p:cNvPr id="6" name="Metin kutusu 5">
            <a:extLst>
              <a:ext uri="{FF2B5EF4-FFF2-40B4-BE49-F238E27FC236}">
                <a16:creationId xmlns:a16="http://schemas.microsoft.com/office/drawing/2014/main" id="{9C845BE6-1ED4-4DB3-AF79-025C2058D529}"/>
              </a:ext>
            </a:extLst>
          </p:cNvPr>
          <p:cNvSpPr txBox="1"/>
          <p:nvPr/>
        </p:nvSpPr>
        <p:spPr>
          <a:xfrm>
            <a:off x="7848600" y="1363414"/>
            <a:ext cx="3366274" cy="369332"/>
          </a:xfrm>
          <a:prstGeom prst="rect">
            <a:avLst/>
          </a:prstGeom>
          <a:noFill/>
        </p:spPr>
        <p:txBody>
          <a:bodyPr wrap="square" rtlCol="0">
            <a:spAutoFit/>
          </a:bodyPr>
          <a:lstStyle/>
          <a:p>
            <a:r>
              <a:rPr lang="tr-TR" b="1" dirty="0">
                <a:highlight>
                  <a:srgbClr val="FFFF00"/>
                </a:highlight>
              </a:rPr>
              <a:t>PUAN TÜRÜ:</a:t>
            </a:r>
            <a:r>
              <a:rPr lang="tr-TR" b="1" dirty="0"/>
              <a:t>EŞİT AĞIRLIK</a:t>
            </a:r>
          </a:p>
        </p:txBody>
      </p:sp>
    </p:spTree>
    <p:extLst>
      <p:ext uri="{BB962C8B-B14F-4D97-AF65-F5344CB8AC3E}">
        <p14:creationId xmlns:p14="http://schemas.microsoft.com/office/powerpoint/2010/main" val="1956667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6DF03EB-7B7D-4998-83B4-ECA2EEF3E2DC}"/>
              </a:ext>
            </a:extLst>
          </p:cNvPr>
          <p:cNvSpPr>
            <a:spLocks noGrp="1"/>
          </p:cNvSpPr>
          <p:nvPr>
            <p:ph type="title"/>
          </p:nvPr>
        </p:nvSpPr>
        <p:spPr>
          <a:xfrm>
            <a:off x="1451579" y="1051560"/>
            <a:ext cx="9603275" cy="802194"/>
          </a:xfrm>
        </p:spPr>
        <p:txBody>
          <a:bodyPr/>
          <a:lstStyle/>
          <a:p>
            <a:r>
              <a:rPr lang="tr-TR" dirty="0"/>
              <a:t>	HUKUK ÇALIŞMA OLANAKLARI NELERDİR?</a:t>
            </a:r>
          </a:p>
        </p:txBody>
      </p:sp>
      <p:sp>
        <p:nvSpPr>
          <p:cNvPr id="3" name="İçerik Yer Tutucusu 2">
            <a:extLst>
              <a:ext uri="{FF2B5EF4-FFF2-40B4-BE49-F238E27FC236}">
                <a16:creationId xmlns:a16="http://schemas.microsoft.com/office/drawing/2014/main" id="{98C8EEAE-A094-4255-86DC-8044CF6C80F1}"/>
              </a:ext>
            </a:extLst>
          </p:cNvPr>
          <p:cNvSpPr>
            <a:spLocks noGrp="1"/>
          </p:cNvSpPr>
          <p:nvPr>
            <p:ph idx="1"/>
          </p:nvPr>
        </p:nvSpPr>
        <p:spPr>
          <a:xfrm>
            <a:off x="1451579" y="2015732"/>
            <a:ext cx="9603275" cy="3722128"/>
          </a:xfrm>
        </p:spPr>
        <p:txBody>
          <a:bodyPr/>
          <a:lstStyle/>
          <a:p>
            <a:pPr>
              <a:buFont typeface="Wingdings" panose="05000000000000000000" pitchFamily="2" charset="2"/>
              <a:buChar char="Ø"/>
            </a:pPr>
            <a:r>
              <a:rPr lang="tr-TR" dirty="0"/>
              <a:t>Hukuk eğitimi artık 5 yıla çıkarılmıştır. </a:t>
            </a:r>
            <a:r>
              <a:rPr lang="tr-TR" sz="2000" dirty="0"/>
              <a:t>Mezunlar, genellikle ‘Hakim’, ‘Savcı’ ve ‘Avukat’ unvanı ile çalışmaktadır. Bir kısmı da ‘Danışman’ olarak görev yapar. Avukat olmak isteyenler, bir yıllık staj süresinin yarısını mahkemelerde yarısını da tecrübeli bir avukatın yanında geçirirler. </a:t>
            </a:r>
          </a:p>
          <a:p>
            <a:pPr>
              <a:buFont typeface="Wingdings" panose="05000000000000000000" pitchFamily="2" charset="2"/>
              <a:buChar char="Ø"/>
            </a:pPr>
            <a:r>
              <a:rPr lang="tr-TR" sz="2000" dirty="0"/>
              <a:t>Hakim veya savcı olmak isteyen kişiler gerekli nitelikleri taşımaları halinde yazılı sınav ve sözlü mülakat aşamalarını geçtikten sonra başlayan staj dönemini ve staj sonunda yapılan sınavı tamamladığı takdirde mesleğe kabul edilir.</a:t>
            </a:r>
          </a:p>
          <a:p>
            <a:pPr>
              <a:buFont typeface="Wingdings" panose="05000000000000000000" pitchFamily="2" charset="2"/>
              <a:buChar char="Ø"/>
            </a:pPr>
            <a:r>
              <a:rPr lang="tr-TR" dirty="0"/>
              <a:t>Avukatlar kendilerine büro açabilecekleri gibi, kamu kuruluşları veya özel kuruluşlarda avukat veya hukuk müşaviri olarak da görev alabilirler.</a:t>
            </a:r>
          </a:p>
        </p:txBody>
      </p:sp>
    </p:spTree>
    <p:extLst>
      <p:ext uri="{BB962C8B-B14F-4D97-AF65-F5344CB8AC3E}">
        <p14:creationId xmlns:p14="http://schemas.microsoft.com/office/powerpoint/2010/main" val="3547241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7915648-D717-46F2-B521-88FBA282CE3C}"/>
              </a:ext>
            </a:extLst>
          </p:cNvPr>
          <p:cNvSpPr>
            <a:spLocks noGrp="1"/>
          </p:cNvSpPr>
          <p:nvPr>
            <p:ph type="title"/>
          </p:nvPr>
        </p:nvSpPr>
        <p:spPr>
          <a:xfrm>
            <a:off x="1451579" y="1158240"/>
            <a:ext cx="9603275" cy="695514"/>
          </a:xfrm>
        </p:spPr>
        <p:txBody>
          <a:bodyPr/>
          <a:lstStyle/>
          <a:p>
            <a:r>
              <a:rPr lang="tr-TR" dirty="0"/>
              <a:t>	HUKUK ÇALIŞMA OLANAKLARI NELERDİR?</a:t>
            </a:r>
          </a:p>
        </p:txBody>
      </p:sp>
      <p:sp>
        <p:nvSpPr>
          <p:cNvPr id="3" name="İçerik Yer Tutucusu 2">
            <a:extLst>
              <a:ext uri="{FF2B5EF4-FFF2-40B4-BE49-F238E27FC236}">
                <a16:creationId xmlns:a16="http://schemas.microsoft.com/office/drawing/2014/main" id="{04FDA594-280B-40A8-AAF3-464B20AF6DF5}"/>
              </a:ext>
            </a:extLst>
          </p:cNvPr>
          <p:cNvSpPr>
            <a:spLocks noGrp="1"/>
          </p:cNvSpPr>
          <p:nvPr>
            <p:ph idx="1"/>
          </p:nvPr>
        </p:nvSpPr>
        <p:spPr>
          <a:xfrm>
            <a:off x="1451579" y="2015732"/>
            <a:ext cx="9752040" cy="3450613"/>
          </a:xfrm>
        </p:spPr>
        <p:txBody>
          <a:bodyPr/>
          <a:lstStyle/>
          <a:p>
            <a:pPr>
              <a:buFont typeface="Wingdings" panose="05000000000000000000" pitchFamily="2" charset="2"/>
              <a:buChar char="Ø"/>
            </a:pPr>
            <a:r>
              <a:rPr lang="tr-TR" dirty="0">
                <a:solidFill>
                  <a:schemeClr val="tx1">
                    <a:lumMod val="95000"/>
                    <a:lumOff val="5000"/>
                  </a:schemeClr>
                </a:solidFill>
              </a:rPr>
              <a:t>Bunun dışında hukuk fakültesini bitirenler, kaymakamlık, noterlik, müfettişlik, Dışişleri Bakanlığı’nda çeşitli kademelerde memurluk gibi alanlarda da çalışabilmektedirler.</a:t>
            </a:r>
          </a:p>
          <a:p>
            <a:pPr>
              <a:buFont typeface="Wingdings" panose="05000000000000000000" pitchFamily="2" charset="2"/>
              <a:buChar char="Ø"/>
            </a:pPr>
            <a:r>
              <a:rPr lang="tr-TR" dirty="0">
                <a:solidFill>
                  <a:schemeClr val="tx1">
                    <a:lumMod val="95000"/>
                    <a:lumOff val="5000"/>
                  </a:schemeClr>
                </a:solidFill>
              </a:rPr>
              <a:t>İş alanı geniş olan bir bölümdür. Hem kamu kuruluşlarında hem de özel şirketlerde çalışma imkanı vardır. </a:t>
            </a:r>
          </a:p>
          <a:p>
            <a:pPr>
              <a:buFont typeface="Wingdings" panose="05000000000000000000" pitchFamily="2" charset="2"/>
              <a:buChar char="Ø"/>
            </a:pPr>
            <a:endParaRPr lang="tr-TR" dirty="0"/>
          </a:p>
        </p:txBody>
      </p:sp>
      <p:pic>
        <p:nvPicPr>
          <p:cNvPr id="5" name="Resim 4" descr="metin içeren bir resim&#10;&#10;Açıklama otomatik olarak oluşturuldu">
            <a:extLst>
              <a:ext uri="{FF2B5EF4-FFF2-40B4-BE49-F238E27FC236}">
                <a16:creationId xmlns:a16="http://schemas.microsoft.com/office/drawing/2014/main" id="{7B3FCC03-2879-4613-93DF-0225EAA169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5060" y="3916680"/>
            <a:ext cx="7299960" cy="2035492"/>
          </a:xfrm>
          <a:prstGeom prst="rect">
            <a:avLst/>
          </a:prstGeom>
          <a:ln>
            <a:noFill/>
          </a:ln>
          <a:effectLst>
            <a:softEdge rad="112500"/>
          </a:effectLst>
        </p:spPr>
      </p:pic>
    </p:spTree>
    <p:extLst>
      <p:ext uri="{BB962C8B-B14F-4D97-AF65-F5344CB8AC3E}">
        <p14:creationId xmlns:p14="http://schemas.microsoft.com/office/powerpoint/2010/main" val="4236189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B63BB57-0C79-4471-9486-9DA4DC615A58}"/>
              </a:ext>
            </a:extLst>
          </p:cNvPr>
          <p:cNvSpPr>
            <a:spLocks noGrp="1"/>
          </p:cNvSpPr>
          <p:nvPr>
            <p:ph type="title"/>
          </p:nvPr>
        </p:nvSpPr>
        <p:spPr>
          <a:xfrm>
            <a:off x="1451579" y="1038687"/>
            <a:ext cx="9603275" cy="815067"/>
          </a:xfrm>
        </p:spPr>
        <p:txBody>
          <a:bodyPr/>
          <a:lstStyle/>
          <a:p>
            <a:r>
              <a:rPr lang="tr-TR" dirty="0"/>
              <a:t>				PSİKOLOJİ</a:t>
            </a:r>
          </a:p>
        </p:txBody>
      </p:sp>
      <p:sp>
        <p:nvSpPr>
          <p:cNvPr id="3" name="İçerik Yer Tutucusu 2">
            <a:extLst>
              <a:ext uri="{FF2B5EF4-FFF2-40B4-BE49-F238E27FC236}">
                <a16:creationId xmlns:a16="http://schemas.microsoft.com/office/drawing/2014/main" id="{827302E1-F226-43DC-BF01-CC78ABA1CECC}"/>
              </a:ext>
            </a:extLst>
          </p:cNvPr>
          <p:cNvSpPr>
            <a:spLocks noGrp="1"/>
          </p:cNvSpPr>
          <p:nvPr>
            <p:ph idx="1"/>
          </p:nvPr>
        </p:nvSpPr>
        <p:spPr>
          <a:xfrm>
            <a:off x="1319491" y="2033487"/>
            <a:ext cx="9867450" cy="3967818"/>
          </a:xfrm>
        </p:spPr>
        <p:txBody>
          <a:bodyPr>
            <a:normAutofit/>
          </a:bodyPr>
          <a:lstStyle/>
          <a:p>
            <a:pPr marL="0" indent="0">
              <a:buNone/>
            </a:pPr>
            <a:r>
              <a:rPr lang="tr-TR" b="1" dirty="0"/>
              <a:t>MESLEĞİN GEREKTİRDİĞİ ÖZELLİKLER NELERDİR?</a:t>
            </a:r>
          </a:p>
          <a:p>
            <a:pPr>
              <a:buFont typeface="Wingdings" panose="05000000000000000000" pitchFamily="2" charset="2"/>
              <a:buChar char="Ø"/>
            </a:pPr>
            <a:r>
              <a:rPr lang="tr-TR" dirty="0"/>
              <a:t>İnsanlarla iletişimde bulunmaktan ve onlara yardım etmekten hoşlanan, </a:t>
            </a:r>
          </a:p>
          <a:p>
            <a:pPr>
              <a:buFont typeface="Wingdings" panose="05000000000000000000" pitchFamily="2" charset="2"/>
              <a:buChar char="Ø"/>
            </a:pPr>
            <a:r>
              <a:rPr lang="tr-TR" dirty="0"/>
              <a:t>Başkalarının duygu ve düşüncelerini anlayabilen, </a:t>
            </a:r>
          </a:p>
          <a:p>
            <a:pPr>
              <a:buFont typeface="Wingdings" panose="05000000000000000000" pitchFamily="2" charset="2"/>
              <a:buChar char="Ø"/>
            </a:pPr>
            <a:r>
              <a:rPr lang="tr-TR" dirty="0"/>
              <a:t>İyi bir gözlem yeteneğine sahip olan,</a:t>
            </a:r>
          </a:p>
          <a:p>
            <a:pPr>
              <a:buFont typeface="Wingdings" panose="05000000000000000000" pitchFamily="2" charset="2"/>
              <a:buChar char="Ø"/>
            </a:pPr>
            <a:r>
              <a:rPr lang="tr-TR" dirty="0"/>
              <a:t>Etkin dinleme becerilerini uygulayabilen,</a:t>
            </a:r>
          </a:p>
          <a:p>
            <a:pPr>
              <a:buFont typeface="Wingdings" panose="05000000000000000000" pitchFamily="2" charset="2"/>
              <a:buChar char="Ø"/>
            </a:pPr>
            <a:r>
              <a:rPr lang="tr-TR" dirty="0"/>
              <a:t>Kendisini iyi tanıyan, kendiyle ilgili farkındalık geliştirebilen, </a:t>
            </a:r>
          </a:p>
          <a:p>
            <a:pPr>
              <a:buFont typeface="Wingdings" panose="05000000000000000000" pitchFamily="2" charset="2"/>
              <a:buChar char="Ø"/>
            </a:pPr>
            <a:r>
              <a:rPr lang="tr-TR" dirty="0"/>
              <a:t>İyi bir okuyucu olan ve okuduğunu değerlendirebilen,</a:t>
            </a:r>
          </a:p>
          <a:p>
            <a:pPr>
              <a:buFont typeface="Wingdings" panose="05000000000000000000" pitchFamily="2" charset="2"/>
              <a:buChar char="Ø"/>
            </a:pPr>
            <a:r>
              <a:rPr lang="tr-TR" dirty="0"/>
              <a:t> Kendisi ile barışık, sabırlı, hoşgörülü ve sorumluluk sahibi kimseler olmaları gerekir. </a:t>
            </a:r>
          </a:p>
          <a:p>
            <a:pPr>
              <a:buFont typeface="Wingdings" panose="05000000000000000000" pitchFamily="2" charset="2"/>
              <a:buChar char="Ø"/>
            </a:pPr>
            <a:endParaRPr lang="tr-TR" dirty="0"/>
          </a:p>
        </p:txBody>
      </p:sp>
      <p:pic>
        <p:nvPicPr>
          <p:cNvPr id="5" name="Resim 4">
            <a:extLst>
              <a:ext uri="{FF2B5EF4-FFF2-40B4-BE49-F238E27FC236}">
                <a16:creationId xmlns:a16="http://schemas.microsoft.com/office/drawing/2014/main" id="{EDA3078C-6CD2-42A3-A919-7159E005B3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7568" y="2033487"/>
            <a:ext cx="2805343" cy="3508861"/>
          </a:xfrm>
          <a:prstGeom prst="rect">
            <a:avLst/>
          </a:prstGeom>
          <a:ln>
            <a:noFill/>
          </a:ln>
          <a:effectLst>
            <a:outerShdw blurRad="292100" dist="139700" dir="2700000" algn="tl" rotWithShape="0">
              <a:srgbClr val="333333">
                <a:alpha val="65000"/>
              </a:srgbClr>
            </a:outerShdw>
          </a:effectLst>
        </p:spPr>
      </p:pic>
      <p:sp>
        <p:nvSpPr>
          <p:cNvPr id="6" name="Metin kutusu 5">
            <a:extLst>
              <a:ext uri="{FF2B5EF4-FFF2-40B4-BE49-F238E27FC236}">
                <a16:creationId xmlns:a16="http://schemas.microsoft.com/office/drawing/2014/main" id="{A7940E3C-298C-435C-BB5B-CD9B4655FDAC}"/>
              </a:ext>
            </a:extLst>
          </p:cNvPr>
          <p:cNvSpPr txBox="1"/>
          <p:nvPr/>
        </p:nvSpPr>
        <p:spPr>
          <a:xfrm>
            <a:off x="7901126" y="1261554"/>
            <a:ext cx="3411181" cy="369332"/>
          </a:xfrm>
          <a:prstGeom prst="rect">
            <a:avLst/>
          </a:prstGeom>
          <a:noFill/>
        </p:spPr>
        <p:txBody>
          <a:bodyPr wrap="square" rtlCol="0">
            <a:spAutoFit/>
          </a:bodyPr>
          <a:lstStyle/>
          <a:p>
            <a:r>
              <a:rPr lang="tr-TR" b="1" dirty="0">
                <a:highlight>
                  <a:srgbClr val="FFFF00"/>
                </a:highlight>
              </a:rPr>
              <a:t>PUAN TÜRÜ: </a:t>
            </a:r>
            <a:r>
              <a:rPr lang="tr-TR" b="1" dirty="0"/>
              <a:t>EŞİT AĞIRLIK</a:t>
            </a:r>
          </a:p>
        </p:txBody>
      </p:sp>
    </p:spTree>
    <p:extLst>
      <p:ext uri="{BB962C8B-B14F-4D97-AF65-F5344CB8AC3E}">
        <p14:creationId xmlns:p14="http://schemas.microsoft.com/office/powerpoint/2010/main" val="1407155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F56E2CD-CFAD-4B40-998B-F0172D2AF837}"/>
              </a:ext>
            </a:extLst>
          </p:cNvPr>
          <p:cNvSpPr>
            <a:spLocks noGrp="1"/>
          </p:cNvSpPr>
          <p:nvPr>
            <p:ph type="title"/>
          </p:nvPr>
        </p:nvSpPr>
        <p:spPr>
          <a:xfrm>
            <a:off x="1988598" y="966497"/>
            <a:ext cx="9066256" cy="1049235"/>
          </a:xfrm>
        </p:spPr>
        <p:txBody>
          <a:bodyPr/>
          <a:lstStyle/>
          <a:p>
            <a:r>
              <a:rPr lang="tr-TR" dirty="0"/>
              <a:t>PSİKOLOG ÇALIŞMA OLANAKLARI NELERDİR?</a:t>
            </a:r>
          </a:p>
        </p:txBody>
      </p:sp>
      <p:sp>
        <p:nvSpPr>
          <p:cNvPr id="3" name="İçerik Yer Tutucusu 2">
            <a:extLst>
              <a:ext uri="{FF2B5EF4-FFF2-40B4-BE49-F238E27FC236}">
                <a16:creationId xmlns:a16="http://schemas.microsoft.com/office/drawing/2014/main" id="{C77ED485-EC22-4AF0-AA9D-882CA7614D27}"/>
              </a:ext>
            </a:extLst>
          </p:cNvPr>
          <p:cNvSpPr>
            <a:spLocks noGrp="1"/>
          </p:cNvSpPr>
          <p:nvPr>
            <p:ph idx="1"/>
          </p:nvPr>
        </p:nvSpPr>
        <p:spPr>
          <a:xfrm>
            <a:off x="1451579" y="2015732"/>
            <a:ext cx="9603275" cy="3905674"/>
          </a:xfrm>
        </p:spPr>
        <p:txBody>
          <a:bodyPr>
            <a:normAutofit/>
          </a:bodyPr>
          <a:lstStyle/>
          <a:p>
            <a:pPr>
              <a:buFont typeface="Wingdings" panose="05000000000000000000" pitchFamily="2" charset="2"/>
              <a:buChar char="Ø"/>
            </a:pPr>
            <a:r>
              <a:rPr lang="tr-TR" dirty="0"/>
              <a:t>Psikoloji bölümünü bitiren kişiler Psikolog unvanı ile mezun olurlar.  Klinik psikolojisi, endüstriyel psikoloji, davranış psikolojisi, adli psikoloji, gelişim psikolojisi, sosyal psikoloji gibi farklı alanlarda uzmanlaşabilirler.</a:t>
            </a:r>
          </a:p>
          <a:p>
            <a:pPr>
              <a:buFont typeface="Wingdings" panose="05000000000000000000" pitchFamily="2" charset="2"/>
              <a:buChar char="Ø"/>
            </a:pPr>
            <a:r>
              <a:rPr lang="tr-TR" dirty="0"/>
              <a:t>Lisans eğitiminden sonra yüksek lisans, doktora yapabilir, araştırma görevlisi olabilir ve akademik kariyer yapabilirler.</a:t>
            </a:r>
          </a:p>
          <a:p>
            <a:pPr>
              <a:buFont typeface="Wingdings" panose="05000000000000000000" pitchFamily="2" charset="2"/>
              <a:buChar char="Ø"/>
            </a:pPr>
            <a:r>
              <a:rPr lang="tr-TR" dirty="0"/>
              <a:t>Klinik psikoloji alanında yüksek lisans yaparak kendi kliniklerini açabilirler.</a:t>
            </a:r>
          </a:p>
          <a:p>
            <a:pPr>
              <a:buFont typeface="Wingdings" panose="05000000000000000000" pitchFamily="2" charset="2"/>
              <a:buChar char="Ø"/>
            </a:pPr>
            <a:r>
              <a:rPr lang="tr-TR" dirty="0"/>
              <a:t>Akademik kariyer ve yüksek lisans düşünmeyenler, psikoloji bölümünden mezun olduktan sonra </a:t>
            </a:r>
            <a:r>
              <a:rPr lang="tr-TR" dirty="0" err="1"/>
              <a:t>KPSS’ye</a:t>
            </a:r>
            <a:r>
              <a:rPr lang="tr-TR" dirty="0"/>
              <a:t> girerek çeşitli kamu kurumlarında psikolog olarak çalışabilirler.  (Adalet Bakanlığı, Sağlık Bakanlığı, İçişleri Bakanlığı, Aile Çalışma ve Sosyal Politikalar Bakanlığı)</a:t>
            </a:r>
          </a:p>
          <a:p>
            <a:endParaRPr lang="tr-TR" dirty="0"/>
          </a:p>
        </p:txBody>
      </p:sp>
    </p:spTree>
    <p:extLst>
      <p:ext uri="{BB962C8B-B14F-4D97-AF65-F5344CB8AC3E}">
        <p14:creationId xmlns:p14="http://schemas.microsoft.com/office/powerpoint/2010/main" val="2405170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288AF47-499B-4B4C-94B0-8DDA9A6CDFF8}"/>
              </a:ext>
            </a:extLst>
          </p:cNvPr>
          <p:cNvSpPr>
            <a:spLocks noGrp="1"/>
          </p:cNvSpPr>
          <p:nvPr>
            <p:ph type="title"/>
          </p:nvPr>
        </p:nvSpPr>
        <p:spPr>
          <a:xfrm>
            <a:off x="1451579" y="1189608"/>
            <a:ext cx="9603275" cy="664146"/>
          </a:xfrm>
        </p:spPr>
        <p:txBody>
          <a:bodyPr/>
          <a:lstStyle/>
          <a:p>
            <a:r>
              <a:rPr lang="tr-TR" dirty="0"/>
              <a:t>       PSİKOLOG ÇALIŞMA OLANAKLARI NELERDİR?</a:t>
            </a:r>
          </a:p>
        </p:txBody>
      </p:sp>
      <p:sp>
        <p:nvSpPr>
          <p:cNvPr id="3" name="İçerik Yer Tutucusu 2">
            <a:extLst>
              <a:ext uri="{FF2B5EF4-FFF2-40B4-BE49-F238E27FC236}">
                <a16:creationId xmlns:a16="http://schemas.microsoft.com/office/drawing/2014/main" id="{8FF82F02-7CC4-4490-B7CE-4D5FE24710C4}"/>
              </a:ext>
            </a:extLst>
          </p:cNvPr>
          <p:cNvSpPr>
            <a:spLocks noGrp="1"/>
          </p:cNvSpPr>
          <p:nvPr>
            <p:ph idx="1"/>
          </p:nvPr>
        </p:nvSpPr>
        <p:spPr>
          <a:xfrm>
            <a:off x="1451579" y="2015732"/>
            <a:ext cx="9698774" cy="3736998"/>
          </a:xfrm>
        </p:spPr>
        <p:txBody>
          <a:bodyPr/>
          <a:lstStyle/>
          <a:p>
            <a:r>
              <a:rPr lang="tr-TR" dirty="0"/>
              <a:t>Özel sektörde ise psikoloji mezunları psikolog olarak eğitim kurumları, kreşler, anaokulları, rehabilitasyon merkezleri ve özel hastanelerde görev yapabilirler.  </a:t>
            </a:r>
          </a:p>
          <a:p>
            <a:r>
              <a:rPr lang="tr-TR" dirty="0"/>
              <a:t>Şirketlerin insan kaynakları departmanında çalışabilirler. </a:t>
            </a:r>
          </a:p>
        </p:txBody>
      </p:sp>
      <p:pic>
        <p:nvPicPr>
          <p:cNvPr id="5" name="Resim 4" descr="metin içeren bir resim&#10;&#10;Açıklama otomatik olarak oluşturuldu">
            <a:extLst>
              <a:ext uri="{FF2B5EF4-FFF2-40B4-BE49-F238E27FC236}">
                <a16:creationId xmlns:a16="http://schemas.microsoft.com/office/drawing/2014/main" id="{D0C47C9C-F194-4A08-B44E-684411346F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1579" y="3636401"/>
            <a:ext cx="4930420" cy="2366214"/>
          </a:xfrm>
          <a:prstGeom prst="rect">
            <a:avLst/>
          </a:prstGeom>
        </p:spPr>
      </p:pic>
      <p:pic>
        <p:nvPicPr>
          <p:cNvPr id="11" name="Resim 10" descr="metin, ekran görüntüsü, ekran, siyah içeren bir resim&#10;&#10;Açıklama otomatik olarak oluşturuldu">
            <a:extLst>
              <a:ext uri="{FF2B5EF4-FFF2-40B4-BE49-F238E27FC236}">
                <a16:creationId xmlns:a16="http://schemas.microsoft.com/office/drawing/2014/main" id="{502BCA8D-DB79-4B56-8A5E-14B59AD5A6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4152" y="3636400"/>
            <a:ext cx="5105400" cy="2366215"/>
          </a:xfrm>
          <a:prstGeom prst="rect">
            <a:avLst/>
          </a:prstGeom>
        </p:spPr>
      </p:pic>
    </p:spTree>
    <p:extLst>
      <p:ext uri="{BB962C8B-B14F-4D97-AF65-F5344CB8AC3E}">
        <p14:creationId xmlns:p14="http://schemas.microsoft.com/office/powerpoint/2010/main" val="3832023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F0C846C-973B-4D2E-9EDF-FEF6D48A8793}"/>
              </a:ext>
            </a:extLst>
          </p:cNvPr>
          <p:cNvSpPr>
            <a:spLocks noGrp="1"/>
          </p:cNvSpPr>
          <p:nvPr>
            <p:ph type="title"/>
          </p:nvPr>
        </p:nvSpPr>
        <p:spPr>
          <a:xfrm>
            <a:off x="2148397" y="856374"/>
            <a:ext cx="9163910" cy="788434"/>
          </a:xfrm>
        </p:spPr>
        <p:txBody>
          <a:bodyPr/>
          <a:lstStyle/>
          <a:p>
            <a:r>
              <a:rPr lang="tr-TR" dirty="0"/>
              <a:t>PSİKOLOJİK DANIŞMANLIK VE REHBERLİK</a:t>
            </a:r>
          </a:p>
        </p:txBody>
      </p:sp>
      <p:sp>
        <p:nvSpPr>
          <p:cNvPr id="3" name="İçerik Yer Tutucusu 2">
            <a:extLst>
              <a:ext uri="{FF2B5EF4-FFF2-40B4-BE49-F238E27FC236}">
                <a16:creationId xmlns:a16="http://schemas.microsoft.com/office/drawing/2014/main" id="{B9A0E1C6-4F86-4580-B7EC-CA6FDBCE6D0F}"/>
              </a:ext>
            </a:extLst>
          </p:cNvPr>
          <p:cNvSpPr>
            <a:spLocks noGrp="1"/>
          </p:cNvSpPr>
          <p:nvPr>
            <p:ph idx="1"/>
          </p:nvPr>
        </p:nvSpPr>
        <p:spPr>
          <a:xfrm>
            <a:off x="1451579" y="2015732"/>
            <a:ext cx="9603275" cy="4056594"/>
          </a:xfrm>
        </p:spPr>
        <p:txBody>
          <a:bodyPr>
            <a:normAutofit lnSpcReduction="10000"/>
          </a:bodyPr>
          <a:lstStyle/>
          <a:p>
            <a:pPr>
              <a:buFont typeface="Wingdings" panose="05000000000000000000" pitchFamily="2" charset="2"/>
              <a:buChar char="Ø"/>
            </a:pPr>
            <a:r>
              <a:rPr lang="tr-TR" dirty="0"/>
              <a:t> PDR bölümü lisans eğitim süresi 4 yıldır. Psikoloji okuyanlar üniversitelerin Fen-Edebiyat fakültelerinde yer alırken, PDR okuyanlar eğitim fakültesinden mezun olurlar. PDR mezunları Psikolojik Danışman/Rehber Öğretmen unvanı alırlar.</a:t>
            </a:r>
          </a:p>
          <a:p>
            <a:pPr marL="0" indent="0">
              <a:buNone/>
            </a:pPr>
            <a:r>
              <a:rPr lang="tr-TR" b="1" dirty="0"/>
              <a:t>    MESLEĞİN GEREKTİRDİĞİ ÖZELLİKLER NELERDİR?</a:t>
            </a:r>
          </a:p>
          <a:p>
            <a:pPr>
              <a:buFont typeface="Wingdings" panose="05000000000000000000" pitchFamily="2" charset="2"/>
              <a:buChar char="Ø"/>
            </a:pPr>
            <a:r>
              <a:rPr lang="tr-TR" dirty="0"/>
              <a:t>Sözlü ifade gücüne ve empati yeteneğine sahip,</a:t>
            </a:r>
          </a:p>
          <a:p>
            <a:pPr>
              <a:buFont typeface="Wingdings" panose="05000000000000000000" pitchFamily="2" charset="2"/>
              <a:buChar char="Ø"/>
            </a:pPr>
            <a:r>
              <a:rPr lang="tr-TR" dirty="0"/>
              <a:t>Sağlıklı bir iletişim ortamı sağlayabilen,</a:t>
            </a:r>
          </a:p>
          <a:p>
            <a:pPr>
              <a:buFont typeface="Wingdings" panose="05000000000000000000" pitchFamily="2" charset="2"/>
              <a:buChar char="Ø"/>
            </a:pPr>
            <a:r>
              <a:rPr lang="tr-TR" dirty="0"/>
              <a:t>Etkin dinleme becerilerine sahip,</a:t>
            </a:r>
          </a:p>
          <a:p>
            <a:pPr>
              <a:buFont typeface="Wingdings" panose="05000000000000000000" pitchFamily="2" charset="2"/>
              <a:buChar char="Ø"/>
            </a:pPr>
            <a:r>
              <a:rPr lang="tr-TR" dirty="0"/>
              <a:t>Başkalarına yardım etmekten hoşlanan,</a:t>
            </a:r>
          </a:p>
          <a:p>
            <a:pPr>
              <a:buFont typeface="Wingdings" panose="05000000000000000000" pitchFamily="2" charset="2"/>
              <a:buChar char="Ø"/>
            </a:pPr>
            <a:r>
              <a:rPr lang="tr-TR" dirty="0"/>
              <a:t> Dikkatli, işine özen gösteren kişiler olması gerekir.</a:t>
            </a:r>
            <a:endParaRPr lang="tr-TR" b="1" dirty="0"/>
          </a:p>
        </p:txBody>
      </p:sp>
      <p:sp>
        <p:nvSpPr>
          <p:cNvPr id="5" name="Metin kutusu 4">
            <a:extLst>
              <a:ext uri="{FF2B5EF4-FFF2-40B4-BE49-F238E27FC236}">
                <a16:creationId xmlns:a16="http://schemas.microsoft.com/office/drawing/2014/main" id="{CDED4317-ACEA-45DE-A10A-9D06C151B8B8}"/>
              </a:ext>
            </a:extLst>
          </p:cNvPr>
          <p:cNvSpPr txBox="1"/>
          <p:nvPr/>
        </p:nvSpPr>
        <p:spPr>
          <a:xfrm>
            <a:off x="7915521" y="1398393"/>
            <a:ext cx="3396786" cy="369332"/>
          </a:xfrm>
          <a:prstGeom prst="rect">
            <a:avLst/>
          </a:prstGeom>
          <a:noFill/>
        </p:spPr>
        <p:txBody>
          <a:bodyPr wrap="square" rtlCol="0">
            <a:spAutoFit/>
          </a:bodyPr>
          <a:lstStyle/>
          <a:p>
            <a:r>
              <a:rPr lang="tr-TR" b="1" dirty="0">
                <a:highlight>
                  <a:srgbClr val="FFFF00"/>
                </a:highlight>
              </a:rPr>
              <a:t>PUAN TÜRÜ: </a:t>
            </a:r>
            <a:r>
              <a:rPr lang="tr-TR" b="1" dirty="0"/>
              <a:t>EŞİT AĞIRLIK</a:t>
            </a:r>
          </a:p>
        </p:txBody>
      </p:sp>
      <p:pic>
        <p:nvPicPr>
          <p:cNvPr id="8" name="Resim 7">
            <a:extLst>
              <a:ext uri="{FF2B5EF4-FFF2-40B4-BE49-F238E27FC236}">
                <a16:creationId xmlns:a16="http://schemas.microsoft.com/office/drawing/2014/main" id="{B528A35D-FD72-451F-8423-F9583F1E3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8409" y="3036163"/>
            <a:ext cx="3019476" cy="2876366"/>
          </a:xfrm>
          <a:prstGeom prst="rect">
            <a:avLst/>
          </a:prstGeom>
        </p:spPr>
      </p:pic>
    </p:spTree>
    <p:extLst>
      <p:ext uri="{BB962C8B-B14F-4D97-AF65-F5344CB8AC3E}">
        <p14:creationId xmlns:p14="http://schemas.microsoft.com/office/powerpoint/2010/main" val="2132367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3DFED00-7C19-4CD7-A268-9FB8EFF26D56}"/>
              </a:ext>
            </a:extLst>
          </p:cNvPr>
          <p:cNvSpPr>
            <a:spLocks noGrp="1"/>
          </p:cNvSpPr>
          <p:nvPr>
            <p:ph type="title"/>
          </p:nvPr>
        </p:nvSpPr>
        <p:spPr>
          <a:xfrm>
            <a:off x="1451579" y="1038687"/>
            <a:ext cx="9603275" cy="815067"/>
          </a:xfrm>
        </p:spPr>
        <p:txBody>
          <a:bodyPr/>
          <a:lstStyle/>
          <a:p>
            <a:r>
              <a:rPr lang="tr-TR" dirty="0"/>
              <a:t>	  PDR ÇALIŞMA OLANAKLARI NELERDİR?</a:t>
            </a:r>
          </a:p>
        </p:txBody>
      </p:sp>
      <p:sp>
        <p:nvSpPr>
          <p:cNvPr id="3" name="İçerik Yer Tutucusu 2">
            <a:extLst>
              <a:ext uri="{FF2B5EF4-FFF2-40B4-BE49-F238E27FC236}">
                <a16:creationId xmlns:a16="http://schemas.microsoft.com/office/drawing/2014/main" id="{572E5DBA-1D80-4920-A839-84BBD17EE66A}"/>
              </a:ext>
            </a:extLst>
          </p:cNvPr>
          <p:cNvSpPr>
            <a:spLocks noGrp="1"/>
          </p:cNvSpPr>
          <p:nvPr>
            <p:ph idx="1"/>
          </p:nvPr>
        </p:nvSpPr>
        <p:spPr>
          <a:xfrm>
            <a:off x="1451579" y="2112884"/>
            <a:ext cx="9707652" cy="4074851"/>
          </a:xfrm>
        </p:spPr>
        <p:txBody>
          <a:bodyPr/>
          <a:lstStyle/>
          <a:p>
            <a:pPr>
              <a:buFont typeface="Wingdings" panose="05000000000000000000" pitchFamily="2" charset="2"/>
              <a:buChar char="Ø"/>
            </a:pPr>
            <a:r>
              <a:rPr lang="tr-TR" dirty="0"/>
              <a:t>Psikolojik Danışman/Rehber Öğretmenler Milli Eğitim Bakanlığına bağlı ilköğretim ve ortaöğretim kurumlarında, Rehberlik Araştırma Merkezlerinde, Özel Eğitim Kurumları’nda, dershanelerde ve halk eğitim merkezlerinde çalışabilirler.</a:t>
            </a:r>
          </a:p>
          <a:p>
            <a:pPr>
              <a:buFont typeface="Wingdings" panose="05000000000000000000" pitchFamily="2" charset="2"/>
              <a:buChar char="Ø"/>
            </a:pPr>
            <a:r>
              <a:rPr lang="tr-TR" dirty="0"/>
              <a:t>Lisans eğitiminden sonra yüksek lisans ve doktora eğitimi alınarak akademik kariyer yapabilir, üniversitelerde araştırma görevlisi, doçent, profesör gibi unvanlarla öğretim üyesi olarak görev yapabilirler.</a:t>
            </a:r>
          </a:p>
          <a:p>
            <a:pPr>
              <a:buFont typeface="Wingdings" panose="05000000000000000000" pitchFamily="2" charset="2"/>
              <a:buChar char="Ø"/>
            </a:pPr>
            <a:r>
              <a:rPr lang="tr-TR" dirty="0"/>
              <a:t>Adalet Bakanlığı, Emniyet Genel Müdürlüğü, Aile ve Sosyal Politikalar Bakanlığı ve </a:t>
            </a:r>
            <a:r>
              <a:rPr lang="tr-TR" dirty="0">
                <a:solidFill>
                  <a:schemeClr val="tx2">
                    <a:lumMod val="75000"/>
                  </a:schemeClr>
                </a:solidFill>
              </a:rPr>
              <a:t>çeşitli </a:t>
            </a:r>
            <a:r>
              <a:rPr lang="tr-TR" dirty="0">
                <a:solidFill>
                  <a:schemeClr val="tx1">
                    <a:lumMod val="95000"/>
                    <a:lumOff val="5000"/>
                  </a:schemeClr>
                </a:solidFill>
              </a:rPr>
              <a:t>kamu ve özel kuruluşların insan kaynakları geliştirme bölümlerinde görev alabilirler.</a:t>
            </a:r>
          </a:p>
        </p:txBody>
      </p:sp>
    </p:spTree>
    <p:extLst>
      <p:ext uri="{BB962C8B-B14F-4D97-AF65-F5344CB8AC3E}">
        <p14:creationId xmlns:p14="http://schemas.microsoft.com/office/powerpoint/2010/main" val="105810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5848F01-E1B3-4CDA-ABE5-9AA7B075A2ED}"/>
              </a:ext>
            </a:extLst>
          </p:cNvPr>
          <p:cNvSpPr>
            <a:spLocks noGrp="1"/>
          </p:cNvSpPr>
          <p:nvPr>
            <p:ph type="title"/>
          </p:nvPr>
        </p:nvSpPr>
        <p:spPr>
          <a:xfrm>
            <a:off x="1451579" y="964043"/>
            <a:ext cx="9603275" cy="799395"/>
          </a:xfrm>
        </p:spPr>
        <p:txBody>
          <a:bodyPr/>
          <a:lstStyle/>
          <a:p>
            <a:r>
              <a:rPr lang="tr-TR" dirty="0"/>
              <a:t>		BİLGİSAYAR MÜHENDİSLİĞİ</a:t>
            </a:r>
          </a:p>
        </p:txBody>
      </p:sp>
      <p:sp>
        <p:nvSpPr>
          <p:cNvPr id="3" name="İçerik Yer Tutucusu 2">
            <a:extLst>
              <a:ext uri="{FF2B5EF4-FFF2-40B4-BE49-F238E27FC236}">
                <a16:creationId xmlns:a16="http://schemas.microsoft.com/office/drawing/2014/main" id="{BF436549-AD6C-4B39-B4E0-CA6EAC0E18BF}"/>
              </a:ext>
            </a:extLst>
          </p:cNvPr>
          <p:cNvSpPr>
            <a:spLocks noGrp="1"/>
          </p:cNvSpPr>
          <p:nvPr>
            <p:ph idx="1"/>
          </p:nvPr>
        </p:nvSpPr>
        <p:spPr>
          <a:xfrm>
            <a:off x="1451579" y="2008112"/>
            <a:ext cx="9603275" cy="3706888"/>
          </a:xfrm>
        </p:spPr>
        <p:txBody>
          <a:bodyPr>
            <a:normAutofit fontScale="85000" lnSpcReduction="10000"/>
          </a:bodyPr>
          <a:lstStyle/>
          <a:p>
            <a:pPr marL="0" indent="0">
              <a:buNone/>
            </a:pPr>
            <a:r>
              <a:rPr lang="tr-TR" b="1" i="0" dirty="0">
                <a:solidFill>
                  <a:srgbClr val="000000"/>
                </a:solidFill>
                <a:effectLst/>
              </a:rPr>
              <a:t>MESLEĞİN GEREKTİRDİĞİ ÖZELLİKLER NELERDİR?</a:t>
            </a:r>
          </a:p>
          <a:p>
            <a:pPr>
              <a:buFont typeface="Wingdings" panose="05000000000000000000" pitchFamily="2" charset="2"/>
              <a:buChar char="Ø"/>
            </a:pPr>
            <a:r>
              <a:rPr lang="tr-TR" b="0" i="0" dirty="0">
                <a:solidFill>
                  <a:srgbClr val="000000"/>
                </a:solidFill>
                <a:effectLst/>
              </a:rPr>
              <a:t>Sayısal ve soyut düşünme yeteneğine sahip,</a:t>
            </a:r>
          </a:p>
          <a:p>
            <a:pPr>
              <a:buFont typeface="Wingdings" panose="05000000000000000000" pitchFamily="2" charset="2"/>
              <a:buChar char="Ø"/>
            </a:pPr>
            <a:r>
              <a:rPr lang="tr-TR" b="0" i="0" dirty="0">
                <a:solidFill>
                  <a:srgbClr val="000000"/>
                </a:solidFill>
                <a:effectLst/>
              </a:rPr>
              <a:t>Detaylı düşünebilen ve dikkatli,</a:t>
            </a:r>
          </a:p>
          <a:p>
            <a:pPr>
              <a:buFont typeface="Wingdings" panose="05000000000000000000" pitchFamily="2" charset="2"/>
              <a:buChar char="Ø"/>
            </a:pPr>
            <a:r>
              <a:rPr lang="tr-TR" b="0" i="0" dirty="0">
                <a:solidFill>
                  <a:srgbClr val="000000"/>
                </a:solidFill>
                <a:effectLst/>
              </a:rPr>
              <a:t>Plan ve program hazırlama konusunda bilgili,</a:t>
            </a:r>
          </a:p>
          <a:p>
            <a:pPr>
              <a:buFont typeface="Wingdings" panose="05000000000000000000" pitchFamily="2" charset="2"/>
              <a:buChar char="Ø"/>
            </a:pPr>
            <a:r>
              <a:rPr lang="tr-TR" b="0" i="0" dirty="0">
                <a:solidFill>
                  <a:srgbClr val="000000"/>
                </a:solidFill>
                <a:effectLst/>
              </a:rPr>
              <a:t>Tasarım yeteneği olan ve yaratıcı,</a:t>
            </a:r>
          </a:p>
          <a:p>
            <a:pPr>
              <a:buFont typeface="Wingdings" panose="05000000000000000000" pitchFamily="2" charset="2"/>
              <a:buChar char="Ø"/>
            </a:pPr>
            <a:r>
              <a:rPr lang="tr-TR" b="0" i="0" dirty="0">
                <a:solidFill>
                  <a:srgbClr val="000000"/>
                </a:solidFill>
                <a:effectLst/>
              </a:rPr>
              <a:t>Ayrıntıları görebilen,</a:t>
            </a:r>
          </a:p>
          <a:p>
            <a:pPr>
              <a:buFont typeface="Wingdings" panose="05000000000000000000" pitchFamily="2" charset="2"/>
              <a:buChar char="Ø"/>
            </a:pPr>
            <a:r>
              <a:rPr lang="tr-TR" b="0" i="0" dirty="0">
                <a:solidFill>
                  <a:srgbClr val="000000"/>
                </a:solidFill>
                <a:effectLst/>
              </a:rPr>
              <a:t>Grup çalışmaları yürütebilen,</a:t>
            </a:r>
          </a:p>
          <a:p>
            <a:pPr>
              <a:buFont typeface="Wingdings" panose="05000000000000000000" pitchFamily="2" charset="2"/>
              <a:buChar char="Ø"/>
            </a:pPr>
            <a:r>
              <a:rPr lang="tr-TR" b="0" i="0" dirty="0">
                <a:solidFill>
                  <a:srgbClr val="000000"/>
                </a:solidFill>
                <a:effectLst/>
              </a:rPr>
              <a:t>Problem çözme kabiliyeti gelişmiş,</a:t>
            </a:r>
          </a:p>
          <a:p>
            <a:pPr>
              <a:buFont typeface="Wingdings" panose="05000000000000000000" pitchFamily="2" charset="2"/>
              <a:buChar char="Ø"/>
            </a:pPr>
            <a:r>
              <a:rPr lang="tr-TR" b="0" i="0" dirty="0">
                <a:solidFill>
                  <a:srgbClr val="000000"/>
                </a:solidFill>
                <a:effectLst/>
              </a:rPr>
              <a:t>Araştırmacı ve meraklı kişiler olması gerekir.</a:t>
            </a:r>
            <a:endParaRPr lang="tr-TR" dirty="0"/>
          </a:p>
        </p:txBody>
      </p:sp>
      <p:pic>
        <p:nvPicPr>
          <p:cNvPr id="5" name="Resim 4" descr="metin, bilgisayar, dizüstü, elektronik eşyalar içeren bir resim&#10;&#10;Açıklama otomatik olarak oluşturuldu">
            <a:extLst>
              <a:ext uri="{FF2B5EF4-FFF2-40B4-BE49-F238E27FC236}">
                <a16:creationId xmlns:a16="http://schemas.microsoft.com/office/drawing/2014/main" id="{A97A970C-D61A-4B73-8BB7-6E08C676BF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2800" y="2122412"/>
            <a:ext cx="3493010" cy="3592588"/>
          </a:xfrm>
          <a:prstGeom prst="rect">
            <a:avLst/>
          </a:prstGeom>
        </p:spPr>
      </p:pic>
      <p:sp>
        <p:nvSpPr>
          <p:cNvPr id="6" name="Metin kutusu 5">
            <a:extLst>
              <a:ext uri="{FF2B5EF4-FFF2-40B4-BE49-F238E27FC236}">
                <a16:creationId xmlns:a16="http://schemas.microsoft.com/office/drawing/2014/main" id="{E6789840-BAF8-4BDA-B9A1-496F8EE64E27}"/>
              </a:ext>
            </a:extLst>
          </p:cNvPr>
          <p:cNvSpPr txBox="1"/>
          <p:nvPr/>
        </p:nvSpPr>
        <p:spPr>
          <a:xfrm>
            <a:off x="8435340" y="1482034"/>
            <a:ext cx="3398520" cy="338554"/>
          </a:xfrm>
          <a:prstGeom prst="rect">
            <a:avLst/>
          </a:prstGeom>
          <a:noFill/>
        </p:spPr>
        <p:txBody>
          <a:bodyPr wrap="square" rtlCol="0">
            <a:spAutoFit/>
          </a:bodyPr>
          <a:lstStyle/>
          <a:p>
            <a:r>
              <a:rPr lang="tr-TR" sz="1600" b="1" dirty="0">
                <a:highlight>
                  <a:srgbClr val="FFFF00"/>
                </a:highlight>
              </a:rPr>
              <a:t>PUAN TÜRÜ: </a:t>
            </a:r>
            <a:r>
              <a:rPr lang="tr-TR" sz="1600" b="1" dirty="0"/>
              <a:t>SAYISAL</a:t>
            </a:r>
          </a:p>
        </p:txBody>
      </p:sp>
    </p:spTree>
    <p:extLst>
      <p:ext uri="{BB962C8B-B14F-4D97-AF65-F5344CB8AC3E}">
        <p14:creationId xmlns:p14="http://schemas.microsoft.com/office/powerpoint/2010/main" val="1332029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34895A-1014-40ED-A220-0376F4A900EB}"/>
              </a:ext>
            </a:extLst>
          </p:cNvPr>
          <p:cNvSpPr>
            <a:spLocks noGrp="1"/>
          </p:cNvSpPr>
          <p:nvPr>
            <p:ph type="title"/>
          </p:nvPr>
        </p:nvSpPr>
        <p:spPr>
          <a:xfrm>
            <a:off x="1234439" y="812139"/>
            <a:ext cx="9477515" cy="1049235"/>
          </a:xfrm>
        </p:spPr>
        <p:txBody>
          <a:bodyPr/>
          <a:lstStyle/>
          <a:p>
            <a:pPr algn="ctr"/>
            <a:r>
              <a:rPr lang="tr-TR" dirty="0"/>
              <a:t> BİLGİSAYAR MÜHENDİSLİĞİ ÇALIŞMA OLANAKLARI NELERDİR?</a:t>
            </a:r>
          </a:p>
        </p:txBody>
      </p:sp>
      <p:sp>
        <p:nvSpPr>
          <p:cNvPr id="3" name="İçerik Yer Tutucusu 2">
            <a:extLst>
              <a:ext uri="{FF2B5EF4-FFF2-40B4-BE49-F238E27FC236}">
                <a16:creationId xmlns:a16="http://schemas.microsoft.com/office/drawing/2014/main" id="{0BD15DC2-F178-4123-AC3B-6D75EFEAB904}"/>
              </a:ext>
            </a:extLst>
          </p:cNvPr>
          <p:cNvSpPr>
            <a:spLocks noGrp="1"/>
          </p:cNvSpPr>
          <p:nvPr>
            <p:ph idx="1"/>
          </p:nvPr>
        </p:nvSpPr>
        <p:spPr/>
        <p:txBody>
          <a:bodyPr/>
          <a:lstStyle/>
          <a:p>
            <a:r>
              <a:rPr lang="tr-TR" dirty="0"/>
              <a:t>Bilgisayar mühendisleri kendilerini bu alanda iyi yetiştirebilmek için deneyim kazanmaya çalışmalı, staj yapmak için çabalamalı, yazılım dillerini ve farklı programları öğrenmelidir. </a:t>
            </a:r>
          </a:p>
          <a:p>
            <a:endParaRPr lang="tr-TR" dirty="0"/>
          </a:p>
        </p:txBody>
      </p:sp>
      <p:pic>
        <p:nvPicPr>
          <p:cNvPr id="5" name="Resim 4" descr="metin, ekran görüntüsü, ekran, siyah içeren bir resim&#10;&#10;Açıklama otomatik olarak oluşturuldu">
            <a:extLst>
              <a:ext uri="{FF2B5EF4-FFF2-40B4-BE49-F238E27FC236}">
                <a16:creationId xmlns:a16="http://schemas.microsoft.com/office/drawing/2014/main" id="{4BBBBECB-1806-4DED-8924-858E7A48C7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2620" y="3009900"/>
            <a:ext cx="8465820" cy="2898801"/>
          </a:xfrm>
          <a:prstGeom prst="rect">
            <a:avLst/>
          </a:prstGeom>
        </p:spPr>
      </p:pic>
    </p:spTree>
    <p:extLst>
      <p:ext uri="{BB962C8B-B14F-4D97-AF65-F5344CB8AC3E}">
        <p14:creationId xmlns:p14="http://schemas.microsoft.com/office/powerpoint/2010/main" val="1613748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621ED0E-5B92-485B-9491-9541C99A4A13}"/>
              </a:ext>
            </a:extLst>
          </p:cNvPr>
          <p:cNvSpPr>
            <a:spLocks noGrp="1"/>
          </p:cNvSpPr>
          <p:nvPr>
            <p:ph type="title"/>
          </p:nvPr>
        </p:nvSpPr>
        <p:spPr>
          <a:xfrm>
            <a:off x="1359216" y="989860"/>
            <a:ext cx="9767464" cy="863894"/>
          </a:xfrm>
        </p:spPr>
        <p:txBody>
          <a:bodyPr/>
          <a:lstStyle/>
          <a:p>
            <a:r>
              <a:rPr lang="tr-TR" dirty="0"/>
              <a:t>				       TIP</a:t>
            </a:r>
          </a:p>
        </p:txBody>
      </p:sp>
      <p:sp>
        <p:nvSpPr>
          <p:cNvPr id="3" name="İçerik Yer Tutucusu 2">
            <a:extLst>
              <a:ext uri="{FF2B5EF4-FFF2-40B4-BE49-F238E27FC236}">
                <a16:creationId xmlns:a16="http://schemas.microsoft.com/office/drawing/2014/main" id="{4BBABD99-3FF1-4831-B422-AC853B767243}"/>
              </a:ext>
            </a:extLst>
          </p:cNvPr>
          <p:cNvSpPr>
            <a:spLocks noGrp="1"/>
          </p:cNvSpPr>
          <p:nvPr>
            <p:ph idx="1"/>
          </p:nvPr>
        </p:nvSpPr>
        <p:spPr>
          <a:xfrm>
            <a:off x="1451578" y="2041864"/>
            <a:ext cx="9603275" cy="3826276"/>
          </a:xfrm>
        </p:spPr>
        <p:txBody>
          <a:bodyPr>
            <a:normAutofit fontScale="85000" lnSpcReduction="20000"/>
          </a:bodyPr>
          <a:lstStyle/>
          <a:p>
            <a:pPr marL="0" indent="0">
              <a:buNone/>
            </a:pPr>
            <a:r>
              <a:rPr lang="tr-TR" sz="2200" b="1" dirty="0">
                <a:cs typeface="Times New Roman" panose="02020603050405020304" pitchFamily="18" charset="0"/>
              </a:rPr>
              <a:t>MESLEĞİN GEREKTİRDİĞİ ÖZELLİKLER NELERDİR?</a:t>
            </a:r>
          </a:p>
          <a:p>
            <a:pPr>
              <a:buFont typeface="Wingdings" panose="05000000000000000000" pitchFamily="2" charset="2"/>
              <a:buChar char="Ø"/>
            </a:pPr>
            <a:r>
              <a:rPr lang="tr-TR" sz="2200" dirty="0">
                <a:cs typeface="Times New Roman" panose="02020603050405020304" pitchFamily="18" charset="0"/>
              </a:rPr>
              <a:t>Sayısal alanlara ilgili ve bu alanlarda yetenekli olmak</a:t>
            </a:r>
          </a:p>
          <a:p>
            <a:pPr>
              <a:buFont typeface="Wingdings" panose="05000000000000000000" pitchFamily="2" charset="2"/>
              <a:buChar char="Ø"/>
            </a:pPr>
            <a:r>
              <a:rPr lang="tr-TR" sz="2200" dirty="0">
                <a:cs typeface="Times New Roman" panose="02020603050405020304" pitchFamily="18" charset="0"/>
              </a:rPr>
              <a:t>Sorumluluk sahibi, çalışkan ve disiplinli olmak</a:t>
            </a:r>
          </a:p>
          <a:p>
            <a:pPr>
              <a:buFont typeface="Wingdings" panose="05000000000000000000" pitchFamily="2" charset="2"/>
              <a:buChar char="Ø"/>
            </a:pPr>
            <a:r>
              <a:rPr lang="tr-TR" sz="2200" dirty="0">
                <a:cs typeface="Times New Roman" panose="02020603050405020304" pitchFamily="18" charset="0"/>
              </a:rPr>
              <a:t>Dikkatli ve titiz olmak (yüksek konsantrasyon)</a:t>
            </a:r>
          </a:p>
          <a:p>
            <a:pPr>
              <a:buFont typeface="Wingdings" panose="05000000000000000000" pitchFamily="2" charset="2"/>
              <a:buChar char="Ø"/>
            </a:pPr>
            <a:r>
              <a:rPr lang="tr-TR" sz="2200" dirty="0">
                <a:cs typeface="Times New Roman" panose="02020603050405020304" pitchFamily="18" charset="0"/>
              </a:rPr>
              <a:t>Soğukkanlı ve sakin olmak</a:t>
            </a:r>
          </a:p>
          <a:p>
            <a:pPr>
              <a:buFont typeface="Wingdings" panose="05000000000000000000" pitchFamily="2" charset="2"/>
              <a:buChar char="Ø"/>
            </a:pPr>
            <a:r>
              <a:rPr lang="tr-TR" sz="2200" dirty="0">
                <a:cs typeface="Times New Roman" panose="02020603050405020304" pitchFamily="18" charset="0"/>
              </a:rPr>
              <a:t>İnsan sağlığına duyarlı olmak</a:t>
            </a:r>
          </a:p>
          <a:p>
            <a:pPr>
              <a:buFont typeface="Wingdings" panose="05000000000000000000" pitchFamily="2" charset="2"/>
              <a:buChar char="Ø"/>
            </a:pPr>
            <a:r>
              <a:rPr lang="tr-TR" sz="2200" dirty="0">
                <a:cs typeface="Times New Roman" panose="02020603050405020304" pitchFamily="18" charset="0"/>
              </a:rPr>
              <a:t>Duygusal yönden dirençli olmak</a:t>
            </a:r>
          </a:p>
          <a:p>
            <a:pPr>
              <a:buFont typeface="Wingdings" panose="05000000000000000000" pitchFamily="2" charset="2"/>
              <a:buChar char="Ø"/>
            </a:pPr>
            <a:r>
              <a:rPr lang="tr-TR" sz="2200" dirty="0">
                <a:cs typeface="Times New Roman" panose="02020603050405020304" pitchFamily="18" charset="0"/>
              </a:rPr>
              <a:t>İletişim becerilerine sahip olmak</a:t>
            </a:r>
          </a:p>
          <a:p>
            <a:pPr>
              <a:buFont typeface="Wingdings" panose="05000000000000000000" pitchFamily="2" charset="2"/>
              <a:buChar char="Ø"/>
            </a:pPr>
            <a:r>
              <a:rPr lang="tr-TR" sz="2200" dirty="0">
                <a:cs typeface="Times New Roman" panose="02020603050405020304" pitchFamily="18" charset="0"/>
              </a:rPr>
              <a:t>Yüksek iş temposuna uyum sağlayabilecek güce sahip olmak</a:t>
            </a:r>
            <a:r>
              <a:rPr lang="tr-TR" sz="2200" dirty="0">
                <a:latin typeface="Times New Roman" panose="02020603050405020304" pitchFamily="18" charset="0"/>
                <a:cs typeface="Times New Roman" panose="02020603050405020304" pitchFamily="18" charset="0"/>
              </a:rPr>
              <a:t>.</a:t>
            </a:r>
            <a:endParaRPr lang="tr-TR" dirty="0"/>
          </a:p>
        </p:txBody>
      </p:sp>
      <p:pic>
        <p:nvPicPr>
          <p:cNvPr id="5" name="Resim 4" descr="metin, dizüstü, bilgisayar, oturma içeren bir resim&#10;&#10;Açıklama otomatik olarak oluşturuldu">
            <a:extLst>
              <a:ext uri="{FF2B5EF4-FFF2-40B4-BE49-F238E27FC236}">
                <a16:creationId xmlns:a16="http://schemas.microsoft.com/office/drawing/2014/main" id="{5E9C259E-7395-43EF-865A-5B31369EEB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8882" y="2041864"/>
            <a:ext cx="3207798" cy="3575050"/>
          </a:xfrm>
          <a:prstGeom prst="rect">
            <a:avLst/>
          </a:prstGeom>
          <a:ln>
            <a:noFill/>
          </a:ln>
          <a:effectLst>
            <a:outerShdw blurRad="190500" algn="tl" rotWithShape="0">
              <a:srgbClr val="000000">
                <a:alpha val="70000"/>
              </a:srgbClr>
            </a:outerShdw>
          </a:effectLst>
        </p:spPr>
      </p:pic>
      <p:sp>
        <p:nvSpPr>
          <p:cNvPr id="7" name="Metin kutusu 6">
            <a:extLst>
              <a:ext uri="{FF2B5EF4-FFF2-40B4-BE49-F238E27FC236}">
                <a16:creationId xmlns:a16="http://schemas.microsoft.com/office/drawing/2014/main" id="{8A3E6BCC-5604-4BFA-838F-A9909BD6CE65}"/>
              </a:ext>
            </a:extLst>
          </p:cNvPr>
          <p:cNvSpPr txBox="1"/>
          <p:nvPr/>
        </p:nvSpPr>
        <p:spPr>
          <a:xfrm>
            <a:off x="8354542" y="1290886"/>
            <a:ext cx="6103398" cy="499752"/>
          </a:xfrm>
          <a:prstGeom prst="rect">
            <a:avLst/>
          </a:prstGeom>
          <a:noFill/>
        </p:spPr>
        <p:txBody>
          <a:bodyPr wrap="square">
            <a:spAutoFit/>
          </a:bodyPr>
          <a:lstStyle/>
          <a:p>
            <a:pPr>
              <a:lnSpc>
                <a:spcPct val="150000"/>
              </a:lnSpc>
            </a:pPr>
            <a:r>
              <a:rPr lang="tr-TR" sz="2000" b="1" dirty="0">
                <a:highlight>
                  <a:srgbClr val="FFFF00"/>
                </a:highlight>
              </a:rPr>
              <a:t>PUAN TÜRÜ: </a:t>
            </a:r>
            <a:r>
              <a:rPr lang="tr-TR" sz="2000" b="1" dirty="0"/>
              <a:t>SAYISAL</a:t>
            </a:r>
          </a:p>
        </p:txBody>
      </p:sp>
    </p:spTree>
    <p:extLst>
      <p:ext uri="{BB962C8B-B14F-4D97-AF65-F5344CB8AC3E}">
        <p14:creationId xmlns:p14="http://schemas.microsoft.com/office/powerpoint/2010/main" val="2819158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FF8EF44-6A88-41F2-826D-163E0FF3609C}"/>
              </a:ext>
            </a:extLst>
          </p:cNvPr>
          <p:cNvSpPr>
            <a:spLocks noGrp="1"/>
          </p:cNvSpPr>
          <p:nvPr>
            <p:ph type="title"/>
          </p:nvPr>
        </p:nvSpPr>
        <p:spPr>
          <a:xfrm>
            <a:off x="1696551" y="801318"/>
            <a:ext cx="9203194" cy="1049235"/>
          </a:xfrm>
        </p:spPr>
        <p:txBody>
          <a:bodyPr/>
          <a:lstStyle/>
          <a:p>
            <a:pPr algn="ctr"/>
            <a:r>
              <a:rPr lang="tr-TR" dirty="0"/>
              <a:t>BİLGİSAYAR MÜHENDİSLİĞİ ÇALIŞMA OLANAKLARI NELERDİR?</a:t>
            </a:r>
          </a:p>
        </p:txBody>
      </p:sp>
      <p:pic>
        <p:nvPicPr>
          <p:cNvPr id="5" name="İçerik Yer Tutucusu 4" descr="metin, ekran, siyah, ekran görüntüsü içeren bir resim&#10;&#10;Açıklama otomatik olarak oluşturuldu">
            <a:extLst>
              <a:ext uri="{FF2B5EF4-FFF2-40B4-BE49-F238E27FC236}">
                <a16:creationId xmlns:a16="http://schemas.microsoft.com/office/drawing/2014/main" id="{6D493F33-4399-4EA8-A358-519AA96121D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18796" y="2085788"/>
            <a:ext cx="7954408" cy="2918459"/>
          </a:xfrm>
        </p:spPr>
      </p:pic>
      <p:sp>
        <p:nvSpPr>
          <p:cNvPr id="8" name="Metin kutusu 7">
            <a:extLst>
              <a:ext uri="{FF2B5EF4-FFF2-40B4-BE49-F238E27FC236}">
                <a16:creationId xmlns:a16="http://schemas.microsoft.com/office/drawing/2014/main" id="{E7769466-BE4D-4734-8878-2B41DB234357}"/>
              </a:ext>
            </a:extLst>
          </p:cNvPr>
          <p:cNvSpPr txBox="1"/>
          <p:nvPr/>
        </p:nvSpPr>
        <p:spPr>
          <a:xfrm>
            <a:off x="2118796" y="5130151"/>
            <a:ext cx="8358704" cy="923330"/>
          </a:xfrm>
          <a:prstGeom prst="rect">
            <a:avLst/>
          </a:prstGeom>
          <a:noFill/>
        </p:spPr>
        <p:txBody>
          <a:bodyPr wrap="square" rtlCol="0">
            <a:spAutoFit/>
          </a:bodyPr>
          <a:lstStyle/>
          <a:p>
            <a:pPr algn="just"/>
            <a:r>
              <a:rPr lang="tr-TR" b="1" dirty="0">
                <a:highlight>
                  <a:srgbClr val="FFFF00"/>
                </a:highlight>
              </a:rPr>
              <a:t>NOT: </a:t>
            </a:r>
            <a:r>
              <a:rPr lang="tr-TR" dirty="0"/>
              <a:t>Bilgisayar Mühendisliği ile yazılım mühendisliği arasındaki en önemli fark, yazılım mühendislerinin sadece yazılım üzerine tüm çalışmalarını yürütürken bilgisayar mühendisleri kendilerini geliştirdiklerinde pek çok iş alanı mevcuttur.  </a:t>
            </a:r>
          </a:p>
        </p:txBody>
      </p:sp>
    </p:spTree>
    <p:extLst>
      <p:ext uri="{BB962C8B-B14F-4D97-AF65-F5344CB8AC3E}">
        <p14:creationId xmlns:p14="http://schemas.microsoft.com/office/powerpoint/2010/main" val="1974670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70BAA48-334D-4966-AB41-7D819BB2354F}"/>
              </a:ext>
            </a:extLst>
          </p:cNvPr>
          <p:cNvSpPr>
            <a:spLocks noGrp="1"/>
          </p:cNvSpPr>
          <p:nvPr>
            <p:ph type="title"/>
          </p:nvPr>
        </p:nvSpPr>
        <p:spPr>
          <a:xfrm>
            <a:off x="1815564" y="1005695"/>
            <a:ext cx="9603275" cy="850577"/>
          </a:xfrm>
        </p:spPr>
        <p:txBody>
          <a:bodyPr/>
          <a:lstStyle/>
          <a:p>
            <a:r>
              <a:rPr lang="tr-TR" dirty="0"/>
              <a:t>        		 BESLENME VE DİYETETİK</a:t>
            </a:r>
          </a:p>
        </p:txBody>
      </p:sp>
      <p:sp>
        <p:nvSpPr>
          <p:cNvPr id="3" name="İçerik Yer Tutucusu 2">
            <a:extLst>
              <a:ext uri="{FF2B5EF4-FFF2-40B4-BE49-F238E27FC236}">
                <a16:creationId xmlns:a16="http://schemas.microsoft.com/office/drawing/2014/main" id="{BA693E35-0FEF-4CD1-B3B2-44ADF0CD244F}"/>
              </a:ext>
            </a:extLst>
          </p:cNvPr>
          <p:cNvSpPr>
            <a:spLocks noGrp="1"/>
          </p:cNvSpPr>
          <p:nvPr>
            <p:ph idx="1"/>
          </p:nvPr>
        </p:nvSpPr>
        <p:spPr>
          <a:xfrm>
            <a:off x="1380556" y="2015230"/>
            <a:ext cx="9603275" cy="4057095"/>
          </a:xfrm>
        </p:spPr>
        <p:txBody>
          <a:bodyPr>
            <a:normAutofit fontScale="92500" lnSpcReduction="10000"/>
          </a:bodyPr>
          <a:lstStyle/>
          <a:p>
            <a:pPr algn="l" fontAlgn="base">
              <a:buFont typeface="Wingdings" panose="05000000000000000000" pitchFamily="2" charset="2"/>
              <a:buChar char="Ø"/>
            </a:pPr>
            <a:r>
              <a:rPr lang="tr-TR" dirty="0">
                <a:solidFill>
                  <a:srgbClr val="000000"/>
                </a:solidFill>
              </a:rPr>
              <a:t>Lisans eğitim süresi 4 yıldır. Hazırlık olan okullarda ise 5 yıldır. Bu bölümden mezun olanlar Diyetisyen veya Beslenme Uzmanı unvanı alırlar</a:t>
            </a:r>
            <a:endParaRPr lang="tr-TR" i="0" dirty="0">
              <a:solidFill>
                <a:srgbClr val="000000"/>
              </a:solidFill>
              <a:effectLst/>
            </a:endParaRPr>
          </a:p>
          <a:p>
            <a:pPr marL="0" indent="0" algn="l" fontAlgn="base">
              <a:buNone/>
            </a:pPr>
            <a:r>
              <a:rPr lang="tr-TR" b="1" i="0" dirty="0">
                <a:solidFill>
                  <a:srgbClr val="000000"/>
                </a:solidFill>
                <a:effectLst/>
              </a:rPr>
              <a:t>MESLEĞİN GEREKTİRDİĞİ ÖZELLİKLER </a:t>
            </a:r>
          </a:p>
          <a:p>
            <a:pPr algn="l" fontAlgn="base">
              <a:buFont typeface="Wingdings" panose="05000000000000000000" pitchFamily="2" charset="2"/>
              <a:buChar char="Ø"/>
            </a:pPr>
            <a:r>
              <a:rPr lang="tr-TR" b="0" i="0" dirty="0">
                <a:solidFill>
                  <a:srgbClr val="000000"/>
                </a:solidFill>
                <a:effectLst/>
              </a:rPr>
              <a:t>Fen bilimlerine, özellikle kimya ve biyolojiye ilgili ve bu konularda başarılı,</a:t>
            </a:r>
          </a:p>
          <a:p>
            <a:pPr algn="l" fontAlgn="base">
              <a:buFont typeface="Wingdings" panose="05000000000000000000" pitchFamily="2" charset="2"/>
              <a:buChar char="Ø"/>
            </a:pPr>
            <a:r>
              <a:rPr lang="tr-TR" b="0" i="0" dirty="0">
                <a:solidFill>
                  <a:srgbClr val="000000"/>
                </a:solidFill>
                <a:effectLst/>
              </a:rPr>
              <a:t>Başkaları ile işbirliği yapabilen,</a:t>
            </a:r>
          </a:p>
          <a:p>
            <a:pPr algn="l" fontAlgn="base">
              <a:buFont typeface="Wingdings" panose="05000000000000000000" pitchFamily="2" charset="2"/>
              <a:buChar char="Ø"/>
            </a:pPr>
            <a:r>
              <a:rPr lang="tr-TR" b="0" i="0" dirty="0">
                <a:solidFill>
                  <a:srgbClr val="000000"/>
                </a:solidFill>
                <a:effectLst/>
              </a:rPr>
              <a:t>Başkalarına yardım etmekten hoşlanan,</a:t>
            </a:r>
          </a:p>
          <a:p>
            <a:pPr algn="l" fontAlgn="base">
              <a:buFont typeface="Wingdings" panose="05000000000000000000" pitchFamily="2" charset="2"/>
              <a:buChar char="Ø"/>
            </a:pPr>
            <a:r>
              <a:rPr lang="tr-TR" b="0" i="0" dirty="0">
                <a:solidFill>
                  <a:srgbClr val="000000"/>
                </a:solidFill>
                <a:effectLst/>
              </a:rPr>
              <a:t>Dikkatli, araştırmacı ve yeniliklere açık,</a:t>
            </a:r>
          </a:p>
          <a:p>
            <a:pPr algn="l" fontAlgn="base">
              <a:buFont typeface="Wingdings" panose="05000000000000000000" pitchFamily="2" charset="2"/>
              <a:buChar char="Ø"/>
            </a:pPr>
            <a:r>
              <a:rPr lang="tr-TR" b="0" i="0" dirty="0">
                <a:solidFill>
                  <a:srgbClr val="000000"/>
                </a:solidFill>
                <a:effectLst/>
              </a:rPr>
              <a:t>Güler yüzlü, kendini ifade edebilen ve beden dilini iyi kullanan,</a:t>
            </a:r>
          </a:p>
          <a:p>
            <a:pPr algn="l" fontAlgn="base">
              <a:buFont typeface="Wingdings" panose="05000000000000000000" pitchFamily="2" charset="2"/>
              <a:buChar char="Ø"/>
            </a:pPr>
            <a:r>
              <a:rPr lang="tr-TR" b="0" i="0" dirty="0">
                <a:solidFill>
                  <a:srgbClr val="000000"/>
                </a:solidFill>
                <a:effectLst/>
              </a:rPr>
              <a:t>Sorumluluk sahibi kişiler olması gerekir.</a:t>
            </a:r>
          </a:p>
          <a:p>
            <a:endParaRPr lang="tr-TR" dirty="0"/>
          </a:p>
        </p:txBody>
      </p:sp>
      <p:pic>
        <p:nvPicPr>
          <p:cNvPr id="8" name="Resim 7">
            <a:extLst>
              <a:ext uri="{FF2B5EF4-FFF2-40B4-BE49-F238E27FC236}">
                <a16:creationId xmlns:a16="http://schemas.microsoft.com/office/drawing/2014/main" id="{37377A15-EDA0-4032-8920-B1F3340FF6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9100" y="2547890"/>
            <a:ext cx="2768605" cy="3462291"/>
          </a:xfrm>
          <a:prstGeom prst="rect">
            <a:avLst/>
          </a:prstGeom>
          <a:ln>
            <a:noFill/>
          </a:ln>
          <a:effectLst>
            <a:softEdge rad="112500"/>
          </a:effectLst>
        </p:spPr>
      </p:pic>
      <p:sp>
        <p:nvSpPr>
          <p:cNvPr id="9" name="Metin kutusu 8">
            <a:extLst>
              <a:ext uri="{FF2B5EF4-FFF2-40B4-BE49-F238E27FC236}">
                <a16:creationId xmlns:a16="http://schemas.microsoft.com/office/drawing/2014/main" id="{3BB734D8-DC23-4879-BC3A-6645C60B2EA1}"/>
              </a:ext>
            </a:extLst>
          </p:cNvPr>
          <p:cNvSpPr txBox="1"/>
          <p:nvPr/>
        </p:nvSpPr>
        <p:spPr>
          <a:xfrm>
            <a:off x="8380520" y="1381753"/>
            <a:ext cx="3019637" cy="369332"/>
          </a:xfrm>
          <a:prstGeom prst="rect">
            <a:avLst/>
          </a:prstGeom>
          <a:noFill/>
        </p:spPr>
        <p:txBody>
          <a:bodyPr wrap="square" rtlCol="0">
            <a:spAutoFit/>
          </a:bodyPr>
          <a:lstStyle/>
          <a:p>
            <a:r>
              <a:rPr lang="tr-TR" b="1" dirty="0">
                <a:highlight>
                  <a:srgbClr val="FFFF00"/>
                </a:highlight>
              </a:rPr>
              <a:t>PUAN TÜRÜ: </a:t>
            </a:r>
            <a:r>
              <a:rPr lang="tr-TR" b="1" dirty="0"/>
              <a:t>SAYISAL</a:t>
            </a:r>
          </a:p>
        </p:txBody>
      </p:sp>
    </p:spTree>
    <p:extLst>
      <p:ext uri="{BB962C8B-B14F-4D97-AF65-F5344CB8AC3E}">
        <p14:creationId xmlns:p14="http://schemas.microsoft.com/office/powerpoint/2010/main" val="1161796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FBD52B8-B871-4C30-AD3B-5E890AACF777}"/>
              </a:ext>
            </a:extLst>
          </p:cNvPr>
          <p:cNvSpPr>
            <a:spLocks noGrp="1"/>
          </p:cNvSpPr>
          <p:nvPr>
            <p:ph type="title"/>
          </p:nvPr>
        </p:nvSpPr>
        <p:spPr>
          <a:xfrm>
            <a:off x="1526959" y="1138522"/>
            <a:ext cx="9747682" cy="815067"/>
          </a:xfrm>
        </p:spPr>
        <p:txBody>
          <a:bodyPr>
            <a:normAutofit fontScale="90000"/>
          </a:bodyPr>
          <a:lstStyle/>
          <a:p>
            <a:pPr algn="ctr"/>
            <a:r>
              <a:rPr lang="tr-TR" dirty="0"/>
              <a:t>BESLENME VE DİYETETİK BÖLÜMÜ ÇALIŞMA OLANAKLARI</a:t>
            </a:r>
          </a:p>
        </p:txBody>
      </p:sp>
      <p:sp>
        <p:nvSpPr>
          <p:cNvPr id="3" name="İçerik Yer Tutucusu 2">
            <a:extLst>
              <a:ext uri="{FF2B5EF4-FFF2-40B4-BE49-F238E27FC236}">
                <a16:creationId xmlns:a16="http://schemas.microsoft.com/office/drawing/2014/main" id="{D24590C4-52D5-4D78-A5BC-87E785F78D71}"/>
              </a:ext>
            </a:extLst>
          </p:cNvPr>
          <p:cNvSpPr>
            <a:spLocks noGrp="1"/>
          </p:cNvSpPr>
          <p:nvPr>
            <p:ph idx="1"/>
          </p:nvPr>
        </p:nvSpPr>
        <p:spPr>
          <a:xfrm>
            <a:off x="1451579" y="1953589"/>
            <a:ext cx="9823062" cy="4074350"/>
          </a:xfrm>
        </p:spPr>
        <p:txBody>
          <a:bodyPr>
            <a:normAutofit fontScale="92500" lnSpcReduction="10000"/>
          </a:bodyPr>
          <a:lstStyle/>
          <a:p>
            <a:pPr marL="0" indent="0">
              <a:buNone/>
            </a:pPr>
            <a:r>
              <a:rPr lang="tr-TR" dirty="0"/>
              <a:t>Diyetisyenler farklı kurum ve kuruluşlarda; eğitici diyetisyen, araştırmacı diyetisyen, tedavici diyetisyen, yönetici diyetisyen, danışman diyetisyen gibi unvanlarla görev yapabilirler. </a:t>
            </a:r>
          </a:p>
          <a:p>
            <a:r>
              <a:rPr lang="tr-TR" b="1" i="1" dirty="0"/>
              <a:t>Yönetici Diyetisyenler: </a:t>
            </a:r>
            <a:r>
              <a:rPr lang="tr-TR" dirty="0"/>
              <a:t>Kurum Beslenme servislerini yönetirler. Kurum beslenmesi denince hastaneler, okul kafeteryaları, öğrenci lokalleri, sanayi ve ticari kurumlar ve benzeri yerlerde çalışan kişilerin beslenmesinden söz edilir. </a:t>
            </a:r>
          </a:p>
          <a:p>
            <a:r>
              <a:rPr lang="tr-TR" b="1" i="1" dirty="0"/>
              <a:t>Tedavici Diyetisyenler: </a:t>
            </a:r>
            <a:r>
              <a:rPr lang="tr-TR" dirty="0"/>
              <a:t>Tedavici diyetisyenler yemek servisinin, hastaların besinsel gereksinimlerini karşılayacak şekilde yapılmasını gözetirler. </a:t>
            </a:r>
          </a:p>
          <a:p>
            <a:r>
              <a:rPr lang="tr-TR" b="1" i="1" dirty="0"/>
              <a:t>Eğitici diyetisyenler: </a:t>
            </a:r>
            <a:r>
              <a:rPr lang="tr-TR" dirty="0"/>
              <a:t>Özellikle tıp merkezlerine bağlı hastanelerde çalışan diyetisyenler hastanedeki diyet bölümü, tıp, dişçilik ve hemşirelik bölümü öğrencilerine beslenme ve diyet tedavisi üzerine dersler verirler. Öğretim üyesi olarak çalışmak isteyen diyetisyenlerden lisans üstü diploma almış olmaları beklenir</a:t>
            </a:r>
          </a:p>
          <a:p>
            <a:endParaRPr lang="tr-TR" dirty="0"/>
          </a:p>
        </p:txBody>
      </p:sp>
    </p:spTree>
    <p:extLst>
      <p:ext uri="{BB962C8B-B14F-4D97-AF65-F5344CB8AC3E}">
        <p14:creationId xmlns:p14="http://schemas.microsoft.com/office/powerpoint/2010/main" val="3353793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975D6DEB-A2D9-40CA-8542-AB946C3DD573}"/>
              </a:ext>
            </a:extLst>
          </p:cNvPr>
          <p:cNvSpPr txBox="1"/>
          <p:nvPr/>
        </p:nvSpPr>
        <p:spPr>
          <a:xfrm>
            <a:off x="1562471" y="1929992"/>
            <a:ext cx="2405848" cy="2126864"/>
          </a:xfrm>
          <a:prstGeom prst="rect">
            <a:avLst/>
          </a:prstGeom>
          <a:noFill/>
        </p:spPr>
        <p:txBody>
          <a:bodyPr wrap="square" rtlCol="0">
            <a:spAutoFit/>
          </a:bodyPr>
          <a:lstStyle/>
          <a:p>
            <a:pPr algn="l">
              <a:lnSpc>
                <a:spcPct val="150000"/>
              </a:lnSpc>
            </a:pPr>
            <a:r>
              <a:rPr lang="tr-TR" b="1" i="0" dirty="0">
                <a:effectLst/>
              </a:rPr>
              <a:t>Hastanelerde</a:t>
            </a:r>
          </a:p>
          <a:p>
            <a:pPr marL="285750" indent="-285750" algn="l">
              <a:lnSpc>
                <a:spcPct val="150000"/>
              </a:lnSpc>
              <a:buFont typeface="Wingdings" panose="05000000000000000000" pitchFamily="2" charset="2"/>
              <a:buChar char="Ø"/>
            </a:pPr>
            <a:r>
              <a:rPr lang="tr-TR" b="0" i="0" dirty="0">
                <a:effectLst/>
              </a:rPr>
              <a:t>Tedavici Diyetisyen</a:t>
            </a:r>
          </a:p>
          <a:p>
            <a:pPr marL="285750" indent="-285750" algn="l">
              <a:lnSpc>
                <a:spcPct val="150000"/>
              </a:lnSpc>
              <a:buFont typeface="Wingdings" panose="05000000000000000000" pitchFamily="2" charset="2"/>
              <a:buChar char="Ø"/>
            </a:pPr>
            <a:r>
              <a:rPr lang="tr-TR" b="0" i="0" dirty="0">
                <a:effectLst/>
              </a:rPr>
              <a:t>Diyabet Diyetisyeni</a:t>
            </a:r>
          </a:p>
          <a:p>
            <a:pPr marL="285750" indent="-285750" algn="l">
              <a:lnSpc>
                <a:spcPct val="150000"/>
              </a:lnSpc>
              <a:buFont typeface="Wingdings" panose="05000000000000000000" pitchFamily="2" charset="2"/>
              <a:buChar char="Ø"/>
            </a:pPr>
            <a:r>
              <a:rPr lang="tr-TR" dirty="0"/>
              <a:t>Onkoloji diyetisyeni</a:t>
            </a:r>
          </a:p>
          <a:p>
            <a:pPr marL="285750" indent="-285750" algn="l">
              <a:lnSpc>
                <a:spcPct val="150000"/>
              </a:lnSpc>
              <a:buFont typeface="Wingdings" panose="05000000000000000000" pitchFamily="2" charset="2"/>
              <a:buChar char="Ø"/>
            </a:pPr>
            <a:r>
              <a:rPr lang="tr-TR" b="0" i="0" dirty="0">
                <a:effectLst/>
              </a:rPr>
              <a:t>Poliklinik diyetisyeni</a:t>
            </a:r>
          </a:p>
        </p:txBody>
      </p:sp>
      <p:sp>
        <p:nvSpPr>
          <p:cNvPr id="10" name="Metin kutusu 9">
            <a:extLst>
              <a:ext uri="{FF2B5EF4-FFF2-40B4-BE49-F238E27FC236}">
                <a16:creationId xmlns:a16="http://schemas.microsoft.com/office/drawing/2014/main" id="{5D771D33-B5EE-4CEA-8CC1-667922C3E113}"/>
              </a:ext>
            </a:extLst>
          </p:cNvPr>
          <p:cNvSpPr txBox="1"/>
          <p:nvPr/>
        </p:nvSpPr>
        <p:spPr>
          <a:xfrm>
            <a:off x="3595457" y="1947994"/>
            <a:ext cx="4326384" cy="2542363"/>
          </a:xfrm>
          <a:prstGeom prst="rect">
            <a:avLst/>
          </a:prstGeom>
          <a:noFill/>
        </p:spPr>
        <p:txBody>
          <a:bodyPr wrap="square" rtlCol="0">
            <a:spAutoFit/>
          </a:bodyPr>
          <a:lstStyle/>
          <a:p>
            <a:pPr algn="l">
              <a:lnSpc>
                <a:spcPct val="150000"/>
              </a:lnSpc>
            </a:pPr>
            <a:r>
              <a:rPr lang="tr-TR" b="0" i="0" dirty="0">
                <a:solidFill>
                  <a:srgbClr val="666666"/>
                </a:solidFill>
                <a:effectLst/>
                <a:latin typeface="Display"/>
              </a:rPr>
              <a:t>	</a:t>
            </a:r>
            <a:r>
              <a:rPr lang="tr-TR" b="1" i="0" dirty="0">
                <a:effectLst/>
              </a:rPr>
              <a:t>Kurumlarda Yönetici Diyetisyen</a:t>
            </a:r>
          </a:p>
          <a:p>
            <a:pPr marL="742950" lvl="1" indent="-285750" algn="l">
              <a:lnSpc>
                <a:spcPct val="150000"/>
              </a:lnSpc>
              <a:buFont typeface="Wingdings" panose="05000000000000000000" pitchFamily="2" charset="2"/>
              <a:buChar char="Ø"/>
            </a:pPr>
            <a:r>
              <a:rPr lang="tr-TR" b="0" i="0" dirty="0">
                <a:effectLst/>
              </a:rPr>
              <a:t>Okullarda</a:t>
            </a:r>
          </a:p>
          <a:p>
            <a:pPr marL="742950" lvl="1" indent="-285750" algn="l">
              <a:lnSpc>
                <a:spcPct val="150000"/>
              </a:lnSpc>
              <a:buFont typeface="Wingdings" panose="05000000000000000000" pitchFamily="2" charset="2"/>
              <a:buChar char="Ø"/>
            </a:pPr>
            <a:r>
              <a:rPr lang="tr-TR" b="0" i="0" dirty="0">
                <a:effectLst/>
              </a:rPr>
              <a:t>Banka ve Kumu kurumlarında</a:t>
            </a:r>
          </a:p>
          <a:p>
            <a:pPr marL="742950" lvl="1" indent="-285750" algn="l">
              <a:lnSpc>
                <a:spcPct val="150000"/>
              </a:lnSpc>
              <a:buFont typeface="Wingdings" panose="05000000000000000000" pitchFamily="2" charset="2"/>
              <a:buChar char="Ø"/>
            </a:pPr>
            <a:r>
              <a:rPr lang="tr-TR" b="0" i="0" dirty="0">
                <a:effectLst/>
              </a:rPr>
              <a:t>Yiyecek –içecek servisi yapan tüm kurumlarda (Otel, restoran vb.)</a:t>
            </a:r>
          </a:p>
          <a:p>
            <a:pPr marL="742950" lvl="1" indent="-285750" algn="l">
              <a:lnSpc>
                <a:spcPct val="150000"/>
              </a:lnSpc>
              <a:buFont typeface="Wingdings" panose="05000000000000000000" pitchFamily="2" charset="2"/>
              <a:buChar char="Ø"/>
            </a:pPr>
            <a:r>
              <a:rPr lang="tr-TR" b="0" i="0" dirty="0">
                <a:effectLst/>
              </a:rPr>
              <a:t>Yemek Fabrikalarında</a:t>
            </a:r>
          </a:p>
        </p:txBody>
      </p:sp>
      <p:sp>
        <p:nvSpPr>
          <p:cNvPr id="11" name="Metin kutusu 10">
            <a:extLst>
              <a:ext uri="{FF2B5EF4-FFF2-40B4-BE49-F238E27FC236}">
                <a16:creationId xmlns:a16="http://schemas.microsoft.com/office/drawing/2014/main" id="{25B4C0FC-1A70-4EF6-A600-35D1278EEE42}"/>
              </a:ext>
            </a:extLst>
          </p:cNvPr>
          <p:cNvSpPr txBox="1"/>
          <p:nvPr/>
        </p:nvSpPr>
        <p:spPr>
          <a:xfrm>
            <a:off x="7921841" y="1929992"/>
            <a:ext cx="3953522" cy="2126864"/>
          </a:xfrm>
          <a:prstGeom prst="rect">
            <a:avLst/>
          </a:prstGeom>
          <a:noFill/>
        </p:spPr>
        <p:txBody>
          <a:bodyPr wrap="square" rtlCol="0">
            <a:spAutoFit/>
          </a:bodyPr>
          <a:lstStyle/>
          <a:p>
            <a:pPr algn="l">
              <a:lnSpc>
                <a:spcPct val="150000"/>
              </a:lnSpc>
            </a:pPr>
            <a:r>
              <a:rPr lang="tr-TR" b="1" i="0" dirty="0">
                <a:effectLst/>
              </a:rPr>
              <a:t>Özel bakım gerektiren kurumlarda Danışman Diyetisyen</a:t>
            </a:r>
          </a:p>
          <a:p>
            <a:pPr marL="742950" lvl="1" indent="-285750" algn="l">
              <a:lnSpc>
                <a:spcPct val="150000"/>
              </a:lnSpc>
              <a:buFont typeface="Wingdings" panose="05000000000000000000" pitchFamily="2" charset="2"/>
              <a:buChar char="Ø"/>
            </a:pPr>
            <a:r>
              <a:rPr lang="tr-TR" b="0" i="0" dirty="0">
                <a:effectLst/>
              </a:rPr>
              <a:t>Yaşlı Bakım Evleri</a:t>
            </a:r>
          </a:p>
          <a:p>
            <a:pPr marL="742950" lvl="1" indent="-285750" algn="l">
              <a:lnSpc>
                <a:spcPct val="150000"/>
              </a:lnSpc>
              <a:buFont typeface="Wingdings" panose="05000000000000000000" pitchFamily="2" charset="2"/>
              <a:buChar char="Ø"/>
            </a:pPr>
            <a:r>
              <a:rPr lang="tr-TR" b="0" i="0" dirty="0">
                <a:effectLst/>
              </a:rPr>
              <a:t>Kreş, anaokulu vb.</a:t>
            </a:r>
          </a:p>
          <a:p>
            <a:pPr marL="742950" lvl="1" indent="-285750" algn="l">
              <a:lnSpc>
                <a:spcPct val="150000"/>
              </a:lnSpc>
              <a:buFont typeface="Wingdings" panose="05000000000000000000" pitchFamily="2" charset="2"/>
              <a:buChar char="Ø"/>
            </a:pPr>
            <a:r>
              <a:rPr lang="tr-TR" b="0" i="0" dirty="0">
                <a:effectLst/>
              </a:rPr>
              <a:t>Anne -Çocuk Sağlığı Merkezleri</a:t>
            </a:r>
          </a:p>
        </p:txBody>
      </p:sp>
      <p:sp>
        <p:nvSpPr>
          <p:cNvPr id="12" name="Metin kutusu 11">
            <a:extLst>
              <a:ext uri="{FF2B5EF4-FFF2-40B4-BE49-F238E27FC236}">
                <a16:creationId xmlns:a16="http://schemas.microsoft.com/office/drawing/2014/main" id="{63DA77CE-0A44-4D4B-A946-55F91EF9F276}"/>
              </a:ext>
            </a:extLst>
          </p:cNvPr>
          <p:cNvSpPr txBox="1"/>
          <p:nvPr/>
        </p:nvSpPr>
        <p:spPr>
          <a:xfrm>
            <a:off x="328474" y="4406797"/>
            <a:ext cx="11863526" cy="2031325"/>
          </a:xfrm>
          <a:prstGeom prst="rect">
            <a:avLst/>
          </a:prstGeom>
          <a:noFill/>
        </p:spPr>
        <p:txBody>
          <a:bodyPr wrap="square" rtlCol="0">
            <a:spAutoFit/>
          </a:bodyPr>
          <a:lstStyle/>
          <a:p>
            <a:pPr marL="285750" indent="-285750" algn="l">
              <a:lnSpc>
                <a:spcPct val="150000"/>
              </a:lnSpc>
              <a:buFont typeface="Wingdings" panose="05000000000000000000" pitchFamily="2" charset="2"/>
              <a:buChar char="Ø"/>
            </a:pPr>
            <a:r>
              <a:rPr lang="tr-TR" b="0" i="0" dirty="0">
                <a:effectLst/>
              </a:rPr>
              <a:t>Toplum Sağlığı Diyetisyeni (Bakanlıklar, Toplum Sağlığı Merkezleri): Temel diyetetik eğitiminden sonra lisans üstü eğitim alıp çalışmalar yaparak, toplum beslenme uzmanı olunabilir.</a:t>
            </a:r>
          </a:p>
          <a:p>
            <a:pPr marL="285750" indent="-285750" algn="l">
              <a:lnSpc>
                <a:spcPct val="150000"/>
              </a:lnSpc>
              <a:buFont typeface="Wingdings" panose="05000000000000000000" pitchFamily="2" charset="2"/>
              <a:buChar char="Ø"/>
            </a:pPr>
            <a:r>
              <a:rPr lang="tr-TR" b="0" i="0" dirty="0">
                <a:effectLst/>
              </a:rPr>
              <a:t>Sağlık Kulüpleri, </a:t>
            </a:r>
            <a:r>
              <a:rPr lang="tr-TR" b="0" i="0" dirty="0" err="1">
                <a:effectLst/>
              </a:rPr>
              <a:t>fitness</a:t>
            </a:r>
            <a:r>
              <a:rPr lang="tr-TR" b="0" i="0" dirty="0">
                <a:effectLst/>
              </a:rPr>
              <a:t> merkezleri gibi merkezlerde danışman diyetisyenlik,</a:t>
            </a:r>
          </a:p>
          <a:p>
            <a:pPr marL="285750" indent="-285750" algn="l">
              <a:lnSpc>
                <a:spcPct val="150000"/>
              </a:lnSpc>
              <a:buFont typeface="Wingdings" panose="05000000000000000000" pitchFamily="2" charset="2"/>
              <a:buChar char="Ø"/>
            </a:pPr>
            <a:r>
              <a:rPr lang="tr-TR" b="0" i="0" dirty="0">
                <a:effectLst/>
              </a:rPr>
              <a:t>Sporcu Beslenme Danışmanlığı yapılabilir.</a:t>
            </a:r>
          </a:p>
          <a:p>
            <a:pPr marL="285750" indent="-285750" algn="l">
              <a:buFont typeface="Wingdings" panose="05000000000000000000" pitchFamily="2" charset="2"/>
              <a:buChar char="Ø"/>
            </a:pPr>
            <a:endParaRPr lang="tr-TR" b="0" i="0" dirty="0">
              <a:effectLst/>
              <a:latin typeface="Display"/>
            </a:endParaRPr>
          </a:p>
        </p:txBody>
      </p:sp>
      <p:sp>
        <p:nvSpPr>
          <p:cNvPr id="15" name="Başlık 1">
            <a:extLst>
              <a:ext uri="{FF2B5EF4-FFF2-40B4-BE49-F238E27FC236}">
                <a16:creationId xmlns:a16="http://schemas.microsoft.com/office/drawing/2014/main" id="{C413DE57-B89D-4D67-837C-9BF858A6F0A2}"/>
              </a:ext>
            </a:extLst>
          </p:cNvPr>
          <p:cNvSpPr>
            <a:spLocks noGrp="1"/>
          </p:cNvSpPr>
          <p:nvPr>
            <p:ph type="title"/>
          </p:nvPr>
        </p:nvSpPr>
        <p:spPr>
          <a:xfrm>
            <a:off x="1450019" y="1151092"/>
            <a:ext cx="10848513" cy="1049337"/>
          </a:xfrm>
        </p:spPr>
        <p:txBody>
          <a:bodyPr>
            <a:normAutofit/>
          </a:bodyPr>
          <a:lstStyle/>
          <a:p>
            <a:r>
              <a:rPr lang="tr-TR" sz="2900" dirty="0"/>
              <a:t>BESLENME VE DİYETETİK BÖLÜMÜ ÇALIŞMA OLANAKLARI</a:t>
            </a:r>
          </a:p>
        </p:txBody>
      </p:sp>
    </p:spTree>
    <p:extLst>
      <p:ext uri="{BB962C8B-B14F-4D97-AF65-F5344CB8AC3E}">
        <p14:creationId xmlns:p14="http://schemas.microsoft.com/office/powerpoint/2010/main" val="23412258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08DE4A4-7356-4DDA-AEA9-70469F4A62CA}"/>
              </a:ext>
            </a:extLst>
          </p:cNvPr>
          <p:cNvSpPr>
            <a:spLocks noGrp="1"/>
          </p:cNvSpPr>
          <p:nvPr>
            <p:ph type="title"/>
          </p:nvPr>
        </p:nvSpPr>
        <p:spPr>
          <a:xfrm>
            <a:off x="1451579" y="1065320"/>
            <a:ext cx="9603275" cy="788434"/>
          </a:xfrm>
        </p:spPr>
        <p:txBody>
          <a:bodyPr/>
          <a:lstStyle/>
          <a:p>
            <a:r>
              <a:rPr lang="tr-TR" dirty="0"/>
              <a:t>			SOSYAL HİZMETLER </a:t>
            </a:r>
          </a:p>
        </p:txBody>
      </p:sp>
      <p:sp>
        <p:nvSpPr>
          <p:cNvPr id="3" name="İçerik Yer Tutucusu 2">
            <a:extLst>
              <a:ext uri="{FF2B5EF4-FFF2-40B4-BE49-F238E27FC236}">
                <a16:creationId xmlns:a16="http://schemas.microsoft.com/office/drawing/2014/main" id="{91940CC2-E233-4CC0-A897-BFE64362C1FE}"/>
              </a:ext>
            </a:extLst>
          </p:cNvPr>
          <p:cNvSpPr>
            <a:spLocks noGrp="1"/>
          </p:cNvSpPr>
          <p:nvPr>
            <p:ph idx="1"/>
          </p:nvPr>
        </p:nvSpPr>
        <p:spPr>
          <a:xfrm>
            <a:off x="1451579" y="2015732"/>
            <a:ext cx="6574821" cy="3877068"/>
          </a:xfrm>
        </p:spPr>
        <p:txBody>
          <a:bodyPr>
            <a:normAutofit/>
          </a:bodyPr>
          <a:lstStyle/>
          <a:p>
            <a:pPr algn="just">
              <a:buFont typeface="Wingdings" panose="05000000000000000000" pitchFamily="2" charset="2"/>
              <a:buChar char="Ø"/>
            </a:pPr>
            <a:r>
              <a:rPr lang="tr-TR" dirty="0"/>
              <a:t>T</a:t>
            </a:r>
            <a:r>
              <a:rPr lang="tr-TR" b="0" i="0" dirty="0">
                <a:effectLst/>
              </a:rPr>
              <a:t>oplumda yardıma muhtaç olan her bir bireyin zaman içerisindeki değişimi ve gelişimi için toplumsal olarak çözüm üreten, bu sorunların çözülmesi için gerekli kurumlar aracılığı ile çalışmalar yapan meslek dalıdır.</a:t>
            </a:r>
          </a:p>
          <a:p>
            <a:pPr algn="just">
              <a:buFont typeface="Wingdings" panose="05000000000000000000" pitchFamily="2" charset="2"/>
              <a:buChar char="Ø"/>
            </a:pPr>
            <a:r>
              <a:rPr lang="tr-TR" dirty="0"/>
              <a:t>Sosyal Hizmetler bölümünün 2 yıllık </a:t>
            </a:r>
            <a:r>
              <a:rPr lang="tr-TR" dirty="0" err="1"/>
              <a:t>önlisans</a:t>
            </a:r>
            <a:r>
              <a:rPr lang="tr-TR" dirty="0"/>
              <a:t> programı ve 4 yıllık lisans programı mevcuttur. Lisans programından mezun olanlar Sosyal Çalışmacı/Sosyal Hizmet Uzmanı unvanlarını alırken, ön lisans mezunları Sosyal Yardımcı, Sosyal Tekniker vb. unvanlar alırlar.  Ön lisans mezunları sosyal çalışmacı kadrolarına atanamazlar. </a:t>
            </a:r>
          </a:p>
          <a:p>
            <a:pPr marL="0" indent="0" algn="just">
              <a:buNone/>
            </a:pPr>
            <a:endParaRPr lang="tr-TR" dirty="0"/>
          </a:p>
          <a:p>
            <a:pPr marL="0" indent="0" algn="just">
              <a:buNone/>
            </a:pPr>
            <a:endParaRPr lang="tr-TR" b="1" dirty="0"/>
          </a:p>
        </p:txBody>
      </p:sp>
      <p:pic>
        <p:nvPicPr>
          <p:cNvPr id="7" name="Resim 6">
            <a:extLst>
              <a:ext uri="{FF2B5EF4-FFF2-40B4-BE49-F238E27FC236}">
                <a16:creationId xmlns:a16="http://schemas.microsoft.com/office/drawing/2014/main" id="{06E91816-3D16-4595-81BE-5919A7D913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9055" y="2015732"/>
            <a:ext cx="3380693" cy="3776947"/>
          </a:xfrm>
          <a:prstGeom prst="rect">
            <a:avLst/>
          </a:prstGeom>
          <a:ln>
            <a:noFill/>
          </a:ln>
          <a:effectLst>
            <a:softEdge rad="112500"/>
          </a:effectLst>
        </p:spPr>
      </p:pic>
      <p:sp>
        <p:nvSpPr>
          <p:cNvPr id="5" name="Metin kutusu 4">
            <a:extLst>
              <a:ext uri="{FF2B5EF4-FFF2-40B4-BE49-F238E27FC236}">
                <a16:creationId xmlns:a16="http://schemas.microsoft.com/office/drawing/2014/main" id="{C5F7B627-619A-4949-ACBE-D414F9728728}"/>
              </a:ext>
            </a:extLst>
          </p:cNvPr>
          <p:cNvSpPr txBox="1"/>
          <p:nvPr/>
        </p:nvSpPr>
        <p:spPr>
          <a:xfrm>
            <a:off x="8115883" y="1380745"/>
            <a:ext cx="3380693" cy="369332"/>
          </a:xfrm>
          <a:prstGeom prst="rect">
            <a:avLst/>
          </a:prstGeom>
          <a:noFill/>
        </p:spPr>
        <p:txBody>
          <a:bodyPr wrap="square" rtlCol="0">
            <a:spAutoFit/>
          </a:bodyPr>
          <a:lstStyle/>
          <a:p>
            <a:r>
              <a:rPr lang="tr-TR" b="1" dirty="0">
                <a:highlight>
                  <a:srgbClr val="FFFF00"/>
                </a:highlight>
              </a:rPr>
              <a:t>PUAN TÜRÜ: </a:t>
            </a:r>
            <a:r>
              <a:rPr lang="tr-TR" b="1" dirty="0"/>
              <a:t>EŞİT AĞIRLIK</a:t>
            </a:r>
          </a:p>
        </p:txBody>
      </p:sp>
    </p:spTree>
    <p:extLst>
      <p:ext uri="{BB962C8B-B14F-4D97-AF65-F5344CB8AC3E}">
        <p14:creationId xmlns:p14="http://schemas.microsoft.com/office/powerpoint/2010/main" val="39923614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4A0A9B-3465-4937-94E6-F88BCC0BE46F}"/>
              </a:ext>
            </a:extLst>
          </p:cNvPr>
          <p:cNvSpPr>
            <a:spLocks noGrp="1"/>
          </p:cNvSpPr>
          <p:nvPr>
            <p:ph type="title"/>
          </p:nvPr>
        </p:nvSpPr>
        <p:spPr>
          <a:xfrm>
            <a:off x="1248378" y="1134891"/>
            <a:ext cx="11026749" cy="1049235"/>
          </a:xfrm>
        </p:spPr>
        <p:txBody>
          <a:bodyPr>
            <a:normAutofit/>
          </a:bodyPr>
          <a:lstStyle/>
          <a:p>
            <a:r>
              <a:rPr lang="tr-TR" dirty="0"/>
              <a:t>			SOSYAL HİZMETLER</a:t>
            </a:r>
          </a:p>
        </p:txBody>
      </p:sp>
      <p:sp>
        <p:nvSpPr>
          <p:cNvPr id="3" name="İçerik Yer Tutucusu 2">
            <a:extLst>
              <a:ext uri="{FF2B5EF4-FFF2-40B4-BE49-F238E27FC236}">
                <a16:creationId xmlns:a16="http://schemas.microsoft.com/office/drawing/2014/main" id="{8FFED8B3-8A80-479C-BE79-8D79A6C75455}"/>
              </a:ext>
            </a:extLst>
          </p:cNvPr>
          <p:cNvSpPr>
            <a:spLocks noGrp="1"/>
          </p:cNvSpPr>
          <p:nvPr>
            <p:ph idx="1"/>
          </p:nvPr>
        </p:nvSpPr>
        <p:spPr>
          <a:xfrm>
            <a:off x="1465712" y="2024558"/>
            <a:ext cx="9882909" cy="3870036"/>
          </a:xfrm>
        </p:spPr>
        <p:txBody>
          <a:bodyPr>
            <a:normAutofit fontScale="92500" lnSpcReduction="10000"/>
          </a:bodyPr>
          <a:lstStyle/>
          <a:p>
            <a:pPr marL="0" indent="0" algn="just">
              <a:buNone/>
            </a:pPr>
            <a:r>
              <a:rPr lang="tr-TR" dirty="0"/>
              <a:t>Sosyal Çalışmacı olmak isteyenlerin, kişisel ve toplumsal sorunlara derin ilgi duyan, konuşma ve ikna kabiliyeti olan, başkalarının duygularını anlayabilen ve insanların refahını sağlama konusuna ilgi duyan kimseler olması gerekir.</a:t>
            </a:r>
          </a:p>
          <a:p>
            <a:pPr marL="0" indent="0" algn="just">
              <a:buNone/>
            </a:pPr>
            <a:r>
              <a:rPr lang="tr-TR" b="1" dirty="0"/>
              <a:t>Çalışma Olanakları Nelerdir?</a:t>
            </a:r>
          </a:p>
          <a:p>
            <a:pPr algn="just">
              <a:buFont typeface="Wingdings" panose="05000000000000000000" pitchFamily="2" charset="2"/>
              <a:buChar char="Ø"/>
            </a:pPr>
            <a:r>
              <a:rPr lang="tr-TR" dirty="0"/>
              <a:t>Çocuk Esirgeme Kurumu ve Sosyal Hizmetler Kurumu Genel Müdürlüğü’nde, sosyal hizmetler konusunda plan, program, uygulama ve değerlendirme çalışması yaparlar</a:t>
            </a:r>
          </a:p>
          <a:p>
            <a:pPr algn="just">
              <a:buFont typeface="Wingdings" panose="05000000000000000000" pitchFamily="2" charset="2"/>
              <a:buChar char="Ø"/>
            </a:pPr>
            <a:r>
              <a:rPr lang="tr-TR" dirty="0"/>
              <a:t>Açılmış olan resmi ve özel kreş, gündüz bakımevi ve yetiştirme yurtları ile ilgili plan program hazırlar, denetimlerini yaparlar.</a:t>
            </a:r>
          </a:p>
          <a:p>
            <a:pPr algn="just">
              <a:buFont typeface="Wingdings" panose="05000000000000000000" pitchFamily="2" charset="2"/>
              <a:buChar char="Ø"/>
            </a:pPr>
            <a:r>
              <a:rPr lang="tr-TR" dirty="0"/>
              <a:t>Çocuk bakım yurtlarında, hastanelerde, rehabilitasyon merkezlerinde, ruh sağlığı kurumlarında , huzurevlerinde, cezaevleri ve çocuk mahkemelerinde görev yaparlar.</a:t>
            </a:r>
          </a:p>
        </p:txBody>
      </p:sp>
    </p:spTree>
    <p:extLst>
      <p:ext uri="{BB962C8B-B14F-4D97-AF65-F5344CB8AC3E}">
        <p14:creationId xmlns:p14="http://schemas.microsoft.com/office/powerpoint/2010/main" val="16087295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81EF689-06EB-47D6-9BD8-99E5B0728EB9}"/>
              </a:ext>
            </a:extLst>
          </p:cNvPr>
          <p:cNvSpPr>
            <a:spLocks noGrp="1"/>
          </p:cNvSpPr>
          <p:nvPr>
            <p:ph type="title"/>
          </p:nvPr>
        </p:nvSpPr>
        <p:spPr>
          <a:xfrm>
            <a:off x="1451579" y="1083076"/>
            <a:ext cx="9603275" cy="770678"/>
          </a:xfrm>
        </p:spPr>
        <p:txBody>
          <a:bodyPr/>
          <a:lstStyle/>
          <a:p>
            <a:r>
              <a:rPr lang="tr-TR" dirty="0"/>
              <a:t>				    pilot </a:t>
            </a:r>
          </a:p>
        </p:txBody>
      </p:sp>
      <p:sp>
        <p:nvSpPr>
          <p:cNvPr id="3" name="İçerik Yer Tutucusu 2">
            <a:extLst>
              <a:ext uri="{FF2B5EF4-FFF2-40B4-BE49-F238E27FC236}">
                <a16:creationId xmlns:a16="http://schemas.microsoft.com/office/drawing/2014/main" id="{1DE6E8C4-7C87-40F2-892D-552B56A6B216}"/>
              </a:ext>
            </a:extLst>
          </p:cNvPr>
          <p:cNvSpPr>
            <a:spLocks noGrp="1"/>
          </p:cNvSpPr>
          <p:nvPr>
            <p:ph idx="1"/>
          </p:nvPr>
        </p:nvSpPr>
        <p:spPr>
          <a:xfrm>
            <a:off x="1153181" y="1965088"/>
            <a:ext cx="7621400" cy="4570782"/>
          </a:xfrm>
        </p:spPr>
        <p:txBody>
          <a:bodyPr>
            <a:normAutofit fontScale="85000" lnSpcReduction="10000"/>
          </a:bodyPr>
          <a:lstStyle/>
          <a:p>
            <a:pPr algn="just">
              <a:lnSpc>
                <a:spcPct val="150000"/>
              </a:lnSpc>
              <a:buFont typeface="Wingdings" panose="05000000000000000000" pitchFamily="2" charset="2"/>
              <a:buChar char="Ø"/>
            </a:pPr>
            <a:r>
              <a:rPr lang="tr-TR" dirty="0"/>
              <a:t>Pilot olabilmek için 4 yıllık pilotaj eğitimi veren üniversiteler tercih edilebilir, </a:t>
            </a:r>
            <a:r>
              <a:rPr lang="tr-TR" b="0" i="0" dirty="0">
                <a:effectLst/>
              </a:rPr>
              <a:t>askeri pilot olabilmek için MSÜ’ ne bağlı Hava Harp Okulu’nu tercih edilebilir ya da 4 senelik bölümden mezun olup THY'nin Uçuş Akademisi'ne başvurabilirler.</a:t>
            </a:r>
          </a:p>
          <a:p>
            <a:pPr algn="just">
              <a:lnSpc>
                <a:spcPct val="150000"/>
              </a:lnSpc>
              <a:buFont typeface="Wingdings" panose="05000000000000000000" pitchFamily="2" charset="2"/>
              <a:buChar char="Ø"/>
            </a:pPr>
            <a:r>
              <a:rPr lang="tr-TR" b="0" i="0" dirty="0">
                <a:effectLst/>
              </a:rPr>
              <a:t>Pilot olabilmek için en az lise mezunu olma şartı vardır. Lise mezunu bireyler Sivil Havacılık Genel Müdürlüğü tarafından ücretli olarak pilot eğitimi alabilir. </a:t>
            </a:r>
          </a:p>
          <a:p>
            <a:pPr algn="just">
              <a:lnSpc>
                <a:spcPct val="150000"/>
              </a:lnSpc>
              <a:buFont typeface="Wingdings" panose="05000000000000000000" pitchFamily="2" charset="2"/>
              <a:buChar char="Ø"/>
            </a:pPr>
            <a:r>
              <a:rPr lang="tr-TR" b="0" i="0" dirty="0">
                <a:effectLst/>
              </a:rPr>
              <a:t>Ancak havayolu işletmeleri, çoğunlukla üniversite mezunu pilot istihdamını tercih etmektedir. Lise mezunu olanların havayollarında pilot olarak istihdam edilme şansı çok düşüktür.</a:t>
            </a:r>
          </a:p>
          <a:p>
            <a:pPr algn="just">
              <a:lnSpc>
                <a:spcPct val="150000"/>
              </a:lnSpc>
              <a:buFont typeface="Wingdings" panose="05000000000000000000" pitchFamily="2" charset="2"/>
              <a:buChar char="Ø"/>
            </a:pPr>
            <a:r>
              <a:rPr lang="tr-TR" dirty="0"/>
              <a:t>Maaş olanakları oldukça iyidir. </a:t>
            </a:r>
            <a:endParaRPr lang="tr-TR" b="0" i="0" dirty="0">
              <a:effectLst/>
            </a:endParaRPr>
          </a:p>
          <a:p>
            <a:pPr algn="just">
              <a:lnSpc>
                <a:spcPct val="150000"/>
              </a:lnSpc>
              <a:buFont typeface="Wingdings" panose="05000000000000000000" pitchFamily="2" charset="2"/>
              <a:buChar char="Ø"/>
            </a:pPr>
            <a:endParaRPr lang="tr-TR" b="0" i="0" dirty="0">
              <a:effectLst/>
            </a:endParaRPr>
          </a:p>
          <a:p>
            <a:pPr>
              <a:lnSpc>
                <a:spcPct val="150000"/>
              </a:lnSpc>
              <a:buFont typeface="Wingdings" panose="05000000000000000000" pitchFamily="2" charset="2"/>
              <a:buChar char="Ø"/>
            </a:pPr>
            <a:endParaRPr lang="tr-TR" b="0" i="0" dirty="0">
              <a:effectLst/>
            </a:endParaRPr>
          </a:p>
          <a:p>
            <a:pPr>
              <a:buFont typeface="Wingdings" panose="05000000000000000000" pitchFamily="2" charset="2"/>
              <a:buChar char="Ø"/>
            </a:pPr>
            <a:endParaRPr lang="tr-TR" b="0" i="0" dirty="0">
              <a:effectLst/>
            </a:endParaRPr>
          </a:p>
          <a:p>
            <a:pPr marL="0" indent="0">
              <a:buNone/>
            </a:pPr>
            <a:endParaRPr lang="tr-TR" b="0" i="0" dirty="0">
              <a:effectLst/>
            </a:endParaRPr>
          </a:p>
          <a:p>
            <a:pPr>
              <a:buFont typeface="Wingdings" panose="05000000000000000000" pitchFamily="2" charset="2"/>
              <a:buChar char="Ø"/>
            </a:pPr>
            <a:endParaRPr lang="tr-TR" dirty="0"/>
          </a:p>
        </p:txBody>
      </p:sp>
      <p:pic>
        <p:nvPicPr>
          <p:cNvPr id="6" name="Resim 5" descr="kişi içeren bir resim&#10;&#10;Açıklama otomatik olarak oluşturuldu">
            <a:extLst>
              <a:ext uri="{FF2B5EF4-FFF2-40B4-BE49-F238E27FC236}">
                <a16:creationId xmlns:a16="http://schemas.microsoft.com/office/drawing/2014/main" id="{43CF5F7E-DF00-40A1-A1AE-6896B06C45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3141" y="2024110"/>
            <a:ext cx="2885243" cy="37508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531387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126389-82F6-448C-BBEC-B6AD2CD07CB3}"/>
              </a:ext>
            </a:extLst>
          </p:cNvPr>
          <p:cNvSpPr>
            <a:spLocks noGrp="1"/>
          </p:cNvSpPr>
          <p:nvPr>
            <p:ph type="title"/>
          </p:nvPr>
        </p:nvSpPr>
        <p:spPr>
          <a:xfrm>
            <a:off x="1451579" y="1096392"/>
            <a:ext cx="9603275" cy="757362"/>
          </a:xfrm>
        </p:spPr>
        <p:txBody>
          <a:bodyPr/>
          <a:lstStyle/>
          <a:p>
            <a:r>
              <a:rPr lang="tr-TR" dirty="0"/>
              <a:t>				     pilot</a:t>
            </a:r>
          </a:p>
        </p:txBody>
      </p:sp>
      <p:sp>
        <p:nvSpPr>
          <p:cNvPr id="3" name="İçerik Yer Tutucusu 2">
            <a:extLst>
              <a:ext uri="{FF2B5EF4-FFF2-40B4-BE49-F238E27FC236}">
                <a16:creationId xmlns:a16="http://schemas.microsoft.com/office/drawing/2014/main" id="{8EF9E950-E829-4D4C-B569-2696ABF425A3}"/>
              </a:ext>
            </a:extLst>
          </p:cNvPr>
          <p:cNvSpPr>
            <a:spLocks noGrp="1"/>
          </p:cNvSpPr>
          <p:nvPr>
            <p:ph idx="1"/>
          </p:nvPr>
        </p:nvSpPr>
        <p:spPr>
          <a:xfrm>
            <a:off x="1451579" y="2015732"/>
            <a:ext cx="9603275" cy="3852408"/>
          </a:xfrm>
        </p:spPr>
        <p:txBody>
          <a:bodyPr>
            <a:normAutofit lnSpcReduction="10000"/>
          </a:bodyPr>
          <a:lstStyle/>
          <a:p>
            <a:pPr marL="0" indent="0" algn="l" fontAlgn="base">
              <a:buNone/>
            </a:pPr>
            <a:r>
              <a:rPr lang="tr-TR" b="0" u="none" strike="noStrike" dirty="0">
                <a:solidFill>
                  <a:srgbClr val="212121"/>
                </a:solidFill>
                <a:effectLst/>
                <a:latin typeface="Helvetica Neue"/>
              </a:rPr>
              <a:t>  </a:t>
            </a:r>
            <a:r>
              <a:rPr lang="tr-TR" sz="1800" b="0" u="none" strike="noStrike" dirty="0">
                <a:solidFill>
                  <a:srgbClr val="212121"/>
                </a:solidFill>
                <a:effectLst/>
              </a:rPr>
              <a:t> </a:t>
            </a:r>
            <a:r>
              <a:rPr lang="tr-TR" sz="1800" b="1" u="none" strike="noStrike" dirty="0">
                <a:solidFill>
                  <a:srgbClr val="212121"/>
                </a:solidFill>
                <a:effectLst/>
              </a:rPr>
              <a:t>Pilot Olma Şartları Nelerdir?</a:t>
            </a:r>
            <a:endParaRPr lang="tr-TR" sz="1800" b="0" u="none" strike="noStrike" dirty="0">
              <a:solidFill>
                <a:srgbClr val="212121"/>
              </a:solidFill>
              <a:effectLst/>
            </a:endParaRPr>
          </a:p>
          <a:p>
            <a:pPr algn="l" fontAlgn="base">
              <a:buFont typeface="Wingdings" panose="05000000000000000000" pitchFamily="2" charset="2"/>
              <a:buChar char="Ø"/>
            </a:pPr>
            <a:r>
              <a:rPr lang="tr-TR" b="0" dirty="0">
                <a:solidFill>
                  <a:srgbClr val="212121"/>
                </a:solidFill>
                <a:effectLst/>
              </a:rPr>
              <a:t>Gerekli eğitimin alınması zorunludur.</a:t>
            </a:r>
          </a:p>
          <a:p>
            <a:pPr algn="l" fontAlgn="base">
              <a:buFont typeface="Wingdings" panose="05000000000000000000" pitchFamily="2" charset="2"/>
              <a:buChar char="Ø"/>
            </a:pPr>
            <a:r>
              <a:rPr lang="tr-TR" b="0" dirty="0">
                <a:solidFill>
                  <a:srgbClr val="212121"/>
                </a:solidFill>
                <a:effectLst/>
              </a:rPr>
              <a:t>Pilotluk mesleğini yerine getirmede iyi derecede İngilizce bilmek gerekir.</a:t>
            </a:r>
          </a:p>
          <a:p>
            <a:pPr algn="l" fontAlgn="base">
              <a:buFont typeface="Wingdings" panose="05000000000000000000" pitchFamily="2" charset="2"/>
              <a:buChar char="Ø"/>
            </a:pPr>
            <a:r>
              <a:rPr lang="tr-TR" b="0" dirty="0">
                <a:solidFill>
                  <a:srgbClr val="212121"/>
                </a:solidFill>
                <a:effectLst/>
              </a:rPr>
              <a:t>17 yaşını tamamlama şartı bulunmaktadır.</a:t>
            </a:r>
          </a:p>
          <a:p>
            <a:pPr algn="l" fontAlgn="base">
              <a:buFont typeface="Wingdings" panose="05000000000000000000" pitchFamily="2" charset="2"/>
              <a:buChar char="Ø"/>
            </a:pPr>
            <a:r>
              <a:rPr lang="tr-TR" b="0" dirty="0">
                <a:solidFill>
                  <a:srgbClr val="212121"/>
                </a:solidFill>
                <a:effectLst/>
              </a:rPr>
              <a:t>Sağlık sorununuzun olmadığına dair belge istenmektedir.</a:t>
            </a:r>
          </a:p>
          <a:p>
            <a:pPr algn="l" fontAlgn="base">
              <a:buFont typeface="Wingdings" panose="05000000000000000000" pitchFamily="2" charset="2"/>
              <a:buChar char="Ø"/>
            </a:pPr>
            <a:r>
              <a:rPr lang="tr-TR" b="0" dirty="0">
                <a:solidFill>
                  <a:srgbClr val="212121"/>
                </a:solidFill>
                <a:effectLst/>
              </a:rPr>
              <a:t>Kaptan pilotlar 6 ayda bir fiziksel sınavdan geçmeleri gerekmektedir.</a:t>
            </a:r>
          </a:p>
          <a:p>
            <a:pPr algn="l" fontAlgn="base">
              <a:buFont typeface="Wingdings" panose="05000000000000000000" pitchFamily="2" charset="2"/>
              <a:buChar char="Ø"/>
            </a:pPr>
            <a:r>
              <a:rPr lang="tr-TR" b="0" dirty="0">
                <a:solidFill>
                  <a:srgbClr val="212121"/>
                </a:solidFill>
                <a:effectLst/>
              </a:rPr>
              <a:t>Gece uçuşları için yetki istendiğinde gerekli eğitimi almaları gerekir.</a:t>
            </a:r>
          </a:p>
          <a:p>
            <a:pPr algn="l" fontAlgn="base">
              <a:buFont typeface="Wingdings" panose="05000000000000000000" pitchFamily="2" charset="2"/>
              <a:buChar char="Ø"/>
            </a:pPr>
            <a:r>
              <a:rPr lang="tr-TR" b="0" dirty="0" err="1">
                <a:solidFill>
                  <a:srgbClr val="212121"/>
                </a:solidFill>
                <a:effectLst/>
              </a:rPr>
              <a:t>Cpl</a:t>
            </a:r>
            <a:r>
              <a:rPr lang="tr-TR" b="0" dirty="0">
                <a:solidFill>
                  <a:srgbClr val="212121"/>
                </a:solidFill>
                <a:effectLst/>
              </a:rPr>
              <a:t> ( ticari pilot) lisansı alınması zorunludur.</a:t>
            </a:r>
          </a:p>
          <a:p>
            <a:endParaRPr lang="tr-TR" dirty="0"/>
          </a:p>
        </p:txBody>
      </p:sp>
    </p:spTree>
    <p:extLst>
      <p:ext uri="{BB962C8B-B14F-4D97-AF65-F5344CB8AC3E}">
        <p14:creationId xmlns:p14="http://schemas.microsoft.com/office/powerpoint/2010/main" val="8237342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959CD58-890F-42F7-AFF3-6A0C75BEBC42}"/>
              </a:ext>
            </a:extLst>
          </p:cNvPr>
          <p:cNvSpPr>
            <a:spLocks noGrp="1"/>
          </p:cNvSpPr>
          <p:nvPr>
            <p:ph type="title"/>
          </p:nvPr>
        </p:nvSpPr>
        <p:spPr>
          <a:xfrm>
            <a:off x="1762891" y="894829"/>
            <a:ext cx="8666217" cy="818056"/>
          </a:xfrm>
        </p:spPr>
        <p:txBody>
          <a:bodyPr/>
          <a:lstStyle/>
          <a:p>
            <a:r>
              <a:rPr lang="tr-TR" dirty="0"/>
              <a:t>		Mütercim-tercümanlık  </a:t>
            </a:r>
          </a:p>
        </p:txBody>
      </p:sp>
      <p:sp>
        <p:nvSpPr>
          <p:cNvPr id="3" name="İçerik Yer Tutucusu 2">
            <a:extLst>
              <a:ext uri="{FF2B5EF4-FFF2-40B4-BE49-F238E27FC236}">
                <a16:creationId xmlns:a16="http://schemas.microsoft.com/office/drawing/2014/main" id="{7F00FD40-6B67-478F-841D-71AEA321C0D7}"/>
              </a:ext>
            </a:extLst>
          </p:cNvPr>
          <p:cNvSpPr>
            <a:spLocks noGrp="1"/>
          </p:cNvSpPr>
          <p:nvPr>
            <p:ph idx="1"/>
          </p:nvPr>
        </p:nvSpPr>
        <p:spPr>
          <a:xfrm>
            <a:off x="1442249" y="1969079"/>
            <a:ext cx="8836284" cy="4033788"/>
          </a:xfrm>
        </p:spPr>
        <p:txBody>
          <a:bodyPr>
            <a:normAutofit fontScale="92500" lnSpcReduction="10000"/>
          </a:bodyPr>
          <a:lstStyle/>
          <a:p>
            <a:pPr marL="0" indent="0">
              <a:buNone/>
            </a:pPr>
            <a:r>
              <a:rPr lang="tr-TR" sz="2200" b="1" dirty="0"/>
              <a:t>MESLEĞİN GEREKTİRDİĞİ ÖZELLİKLER NELERDİR?</a:t>
            </a:r>
          </a:p>
          <a:p>
            <a:pPr>
              <a:buFont typeface="Wingdings" panose="05000000000000000000" pitchFamily="2" charset="2"/>
              <a:buChar char="Ø"/>
            </a:pPr>
            <a:r>
              <a:rPr lang="tr-TR" sz="2100" dirty="0"/>
              <a:t>Dil yatkınlığına ve ilgisine sahip olmak (konuşma, dinleme-okuma-dil bilgisi),</a:t>
            </a:r>
          </a:p>
          <a:p>
            <a:pPr>
              <a:buFont typeface="Wingdings" panose="05000000000000000000" pitchFamily="2" charset="2"/>
              <a:buChar char="Ø"/>
            </a:pPr>
            <a:r>
              <a:rPr lang="tr-TR" sz="2100" dirty="0"/>
              <a:t>Kültür ilgisine sahip olmak,</a:t>
            </a:r>
          </a:p>
          <a:p>
            <a:pPr>
              <a:buFont typeface="Wingdings" panose="05000000000000000000" pitchFamily="2" charset="2"/>
              <a:buChar char="Ø"/>
            </a:pPr>
            <a:r>
              <a:rPr lang="tr-TR" sz="2100" dirty="0"/>
              <a:t>Almanca, Arapça, Fransızca, İngilizce ve Rusça dillerinden en az birini soruları cevaplayacak kadar biliyor olmak,</a:t>
            </a:r>
          </a:p>
          <a:p>
            <a:pPr>
              <a:buFont typeface="Wingdings" panose="05000000000000000000" pitchFamily="2" charset="2"/>
              <a:buChar char="Ø"/>
            </a:pPr>
            <a:r>
              <a:rPr lang="tr-TR" sz="2100" dirty="0"/>
              <a:t>Okuma alışkanlığına sahip olmak,</a:t>
            </a:r>
          </a:p>
          <a:p>
            <a:pPr>
              <a:buFont typeface="Wingdings" panose="05000000000000000000" pitchFamily="2" charset="2"/>
              <a:buChar char="Ø"/>
            </a:pPr>
            <a:r>
              <a:rPr lang="tr-TR" sz="2100" dirty="0"/>
              <a:t>Okuma – yazma – yorumlama kabiliyetine sahip olmak,</a:t>
            </a:r>
          </a:p>
          <a:p>
            <a:pPr>
              <a:buFont typeface="Wingdings" panose="05000000000000000000" pitchFamily="2" charset="2"/>
              <a:buChar char="Ø"/>
            </a:pPr>
            <a:r>
              <a:rPr lang="tr-TR" sz="2100" dirty="0"/>
              <a:t>Ana dile hakim olmak,</a:t>
            </a:r>
          </a:p>
          <a:p>
            <a:pPr>
              <a:buFont typeface="Wingdings" panose="05000000000000000000" pitchFamily="2" charset="2"/>
              <a:buChar char="Ø"/>
            </a:pPr>
            <a:r>
              <a:rPr lang="tr-TR" sz="2100" dirty="0"/>
              <a:t>Hızlı düşünebilme yetisine sahip olmak gerekir.</a:t>
            </a:r>
          </a:p>
        </p:txBody>
      </p:sp>
      <p:sp>
        <p:nvSpPr>
          <p:cNvPr id="4" name="Metin kutusu 3">
            <a:extLst>
              <a:ext uri="{FF2B5EF4-FFF2-40B4-BE49-F238E27FC236}">
                <a16:creationId xmlns:a16="http://schemas.microsoft.com/office/drawing/2014/main" id="{2739B869-AE39-41C7-99BA-C43436B585D9}"/>
              </a:ext>
            </a:extLst>
          </p:cNvPr>
          <p:cNvSpPr txBox="1"/>
          <p:nvPr/>
        </p:nvSpPr>
        <p:spPr>
          <a:xfrm>
            <a:off x="7679094" y="1451802"/>
            <a:ext cx="3505374" cy="369332"/>
          </a:xfrm>
          <a:prstGeom prst="rect">
            <a:avLst/>
          </a:prstGeom>
          <a:noFill/>
        </p:spPr>
        <p:txBody>
          <a:bodyPr wrap="square" rtlCol="0">
            <a:spAutoFit/>
          </a:bodyPr>
          <a:lstStyle/>
          <a:p>
            <a:r>
              <a:rPr lang="tr-TR" b="1" dirty="0">
                <a:highlight>
                  <a:srgbClr val="FFFF00"/>
                </a:highlight>
              </a:rPr>
              <a:t>PUAN TÜRÜ: </a:t>
            </a:r>
            <a:r>
              <a:rPr lang="tr-TR" b="1" dirty="0"/>
              <a:t>YABANCI DİL</a:t>
            </a:r>
          </a:p>
        </p:txBody>
      </p:sp>
    </p:spTree>
    <p:extLst>
      <p:ext uri="{BB962C8B-B14F-4D97-AF65-F5344CB8AC3E}">
        <p14:creationId xmlns:p14="http://schemas.microsoft.com/office/powerpoint/2010/main" val="31137036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ACD89CB-70B9-4A24-B1A7-4548837AD0E8}"/>
              </a:ext>
            </a:extLst>
          </p:cNvPr>
          <p:cNvSpPr>
            <a:spLocks noGrp="1"/>
          </p:cNvSpPr>
          <p:nvPr>
            <p:ph type="title"/>
          </p:nvPr>
        </p:nvSpPr>
        <p:spPr>
          <a:xfrm>
            <a:off x="1582207" y="729874"/>
            <a:ext cx="9603275" cy="1049235"/>
          </a:xfrm>
        </p:spPr>
        <p:txBody>
          <a:bodyPr/>
          <a:lstStyle/>
          <a:p>
            <a:r>
              <a:rPr lang="tr-TR" dirty="0"/>
              <a:t>	</a:t>
            </a:r>
            <a:br>
              <a:rPr lang="tr-TR" dirty="0"/>
            </a:br>
            <a:r>
              <a:rPr lang="tr-TR" dirty="0"/>
              <a:t>MÜTERCİM-TERCÜMANLIK ÇALIŞMA OLANAKLARI</a:t>
            </a:r>
          </a:p>
        </p:txBody>
      </p:sp>
      <p:sp>
        <p:nvSpPr>
          <p:cNvPr id="3" name="İçerik Yer Tutucusu 2">
            <a:extLst>
              <a:ext uri="{FF2B5EF4-FFF2-40B4-BE49-F238E27FC236}">
                <a16:creationId xmlns:a16="http://schemas.microsoft.com/office/drawing/2014/main" id="{91200222-02CC-4F4B-8B7E-D627BF3491D2}"/>
              </a:ext>
            </a:extLst>
          </p:cNvPr>
          <p:cNvSpPr>
            <a:spLocks noGrp="1"/>
          </p:cNvSpPr>
          <p:nvPr>
            <p:ph idx="1"/>
          </p:nvPr>
        </p:nvSpPr>
        <p:spPr>
          <a:xfrm>
            <a:off x="1451579" y="2015732"/>
            <a:ext cx="10015743" cy="4181868"/>
          </a:xfrm>
        </p:spPr>
        <p:txBody>
          <a:bodyPr>
            <a:normAutofit fontScale="92500" lnSpcReduction="10000"/>
          </a:bodyPr>
          <a:lstStyle/>
          <a:p>
            <a:pPr>
              <a:buFont typeface="Wingdings" panose="05000000000000000000" pitchFamily="2" charset="2"/>
              <a:buChar char="Ø"/>
            </a:pPr>
            <a:r>
              <a:rPr lang="tr-TR" dirty="0">
                <a:solidFill>
                  <a:schemeClr val="tx1">
                    <a:lumMod val="95000"/>
                    <a:lumOff val="5000"/>
                  </a:schemeClr>
                </a:solidFill>
              </a:rPr>
              <a:t>Mütercim tercümanlık farklı kültürlerin dilinin, kültürünün ve yaşam tarzının irdelenmesini sağlar. </a:t>
            </a:r>
            <a:r>
              <a:rPr lang="tr-TR" b="0" i="0" dirty="0">
                <a:solidFill>
                  <a:schemeClr val="tx1">
                    <a:lumMod val="95000"/>
                    <a:lumOff val="5000"/>
                  </a:schemeClr>
                </a:solidFill>
                <a:effectLst/>
                <a:latin typeface="Helvetica Neue"/>
              </a:rPr>
              <a:t> </a:t>
            </a:r>
            <a:r>
              <a:rPr lang="tr-TR" b="0" i="0" dirty="0">
                <a:solidFill>
                  <a:schemeClr val="tx1">
                    <a:lumMod val="95000"/>
                    <a:lumOff val="5000"/>
                  </a:schemeClr>
                </a:solidFill>
                <a:effectLst/>
              </a:rPr>
              <a:t>Mütercim tercümanlık bölümünden mezun olan kişiler genellikle farklı dillerden tercümeler yaparlar. Bu bölümde İngilizce, Arapça, Rusça ve Fransızca gibi farklı dillerde öğretim yapan üniversiteler vardır.</a:t>
            </a:r>
            <a:endParaRPr lang="tr-TR" dirty="0">
              <a:solidFill>
                <a:schemeClr val="tx1">
                  <a:lumMod val="95000"/>
                  <a:lumOff val="5000"/>
                </a:schemeClr>
              </a:solidFill>
            </a:endParaRPr>
          </a:p>
          <a:p>
            <a:pPr>
              <a:buFont typeface="Wingdings" panose="05000000000000000000" pitchFamily="2" charset="2"/>
              <a:buChar char="Ø"/>
            </a:pPr>
            <a:r>
              <a:rPr lang="tr-TR" dirty="0"/>
              <a:t>Çeviri ofisleri, kurumsal şirketlerin çeviri departmanlar,</a:t>
            </a:r>
            <a:endParaRPr lang="en-US" dirty="0"/>
          </a:p>
          <a:p>
            <a:pPr>
              <a:buFont typeface="Wingdings" panose="05000000000000000000" pitchFamily="2" charset="2"/>
              <a:buChar char="Ø"/>
            </a:pPr>
            <a:r>
              <a:rPr lang="tr-TR" dirty="0"/>
              <a:t>Dil Araştırma Kurumları,</a:t>
            </a:r>
          </a:p>
          <a:p>
            <a:pPr>
              <a:buFont typeface="Wingdings" panose="05000000000000000000" pitchFamily="2" charset="2"/>
              <a:buChar char="Ø"/>
            </a:pPr>
            <a:r>
              <a:rPr lang="tr-TR" dirty="0"/>
              <a:t>Yayınevleri,</a:t>
            </a:r>
          </a:p>
          <a:p>
            <a:pPr>
              <a:buFont typeface="Wingdings" panose="05000000000000000000" pitchFamily="2" charset="2"/>
              <a:buChar char="Ø"/>
            </a:pPr>
            <a:r>
              <a:rPr lang="tr-TR" dirty="0"/>
              <a:t>Spor kulüpleri,</a:t>
            </a:r>
          </a:p>
          <a:p>
            <a:pPr>
              <a:buFont typeface="Wingdings" panose="05000000000000000000" pitchFamily="2" charset="2"/>
              <a:buChar char="Ø"/>
            </a:pPr>
            <a:r>
              <a:rPr lang="tr-TR" dirty="0"/>
              <a:t>Konsolosluklar ve elçiliklerde çalışma olanakları söz konusudur.</a:t>
            </a:r>
          </a:p>
          <a:p>
            <a:pPr>
              <a:buFont typeface="Wingdings" panose="05000000000000000000" pitchFamily="2" charset="2"/>
              <a:buChar char="Ø"/>
            </a:pPr>
            <a:r>
              <a:rPr lang="tr-TR" dirty="0"/>
              <a:t>2 yıllık yüksek lisans eğitimi ile desteklenerek simultane çeviri(konferans tercümanlığı) yapabilirler.</a:t>
            </a:r>
          </a:p>
          <a:p>
            <a:endParaRPr lang="tr-TR" dirty="0"/>
          </a:p>
        </p:txBody>
      </p:sp>
    </p:spTree>
    <p:extLst>
      <p:ext uri="{BB962C8B-B14F-4D97-AF65-F5344CB8AC3E}">
        <p14:creationId xmlns:p14="http://schemas.microsoft.com/office/powerpoint/2010/main" val="1209823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EECAB3D-8C1B-4232-AE40-8A2B815F2119}"/>
              </a:ext>
            </a:extLst>
          </p:cNvPr>
          <p:cNvSpPr>
            <a:spLocks noGrp="1"/>
          </p:cNvSpPr>
          <p:nvPr>
            <p:ph type="title"/>
          </p:nvPr>
        </p:nvSpPr>
        <p:spPr>
          <a:xfrm>
            <a:off x="4151110" y="1083734"/>
            <a:ext cx="11132598" cy="770678"/>
          </a:xfrm>
        </p:spPr>
        <p:txBody>
          <a:bodyPr>
            <a:normAutofit/>
          </a:bodyPr>
          <a:lstStyle/>
          <a:p>
            <a:r>
              <a:rPr lang="tr-TR" dirty="0"/>
              <a:t>TIP EĞİTİMİ NASILDIR?       </a:t>
            </a:r>
          </a:p>
        </p:txBody>
      </p:sp>
      <p:sp>
        <p:nvSpPr>
          <p:cNvPr id="8" name="Metin kutusu 7">
            <a:extLst>
              <a:ext uri="{FF2B5EF4-FFF2-40B4-BE49-F238E27FC236}">
                <a16:creationId xmlns:a16="http://schemas.microsoft.com/office/drawing/2014/main" id="{D10EA31E-FD65-407D-9D24-5055C09FDFDE}"/>
              </a:ext>
            </a:extLst>
          </p:cNvPr>
          <p:cNvSpPr txBox="1"/>
          <p:nvPr/>
        </p:nvSpPr>
        <p:spPr>
          <a:xfrm>
            <a:off x="1632729" y="1992862"/>
            <a:ext cx="4463271" cy="3866071"/>
          </a:xfrm>
          <a:prstGeom prst="rect">
            <a:avLst/>
          </a:prstGeom>
          <a:solidFill>
            <a:schemeClr val="accent4">
              <a:lumMod val="40000"/>
              <a:lumOff val="60000"/>
            </a:schemeClr>
          </a:solidFill>
          <a:ln>
            <a:solidFill>
              <a:srgbClr val="C00000"/>
            </a:solidFill>
          </a:ln>
          <a:effectLst>
            <a:glow rad="63500">
              <a:schemeClr val="accent1">
                <a:satMod val="175000"/>
                <a:alpha val="40000"/>
              </a:schemeClr>
            </a:glow>
          </a:effectLst>
        </p:spPr>
        <p:txBody>
          <a:bodyPr wrap="square" rtlCol="0">
            <a:spAutoFit/>
          </a:bodyPr>
          <a:lstStyle/>
          <a:p>
            <a:pPr marL="285750" indent="-285750">
              <a:lnSpc>
                <a:spcPct val="150000"/>
              </a:lnSpc>
              <a:buFont typeface="Wingdings" panose="05000000000000000000" pitchFamily="2" charset="2"/>
              <a:buChar char="Ø"/>
            </a:pPr>
            <a:r>
              <a:rPr lang="tr-TR" dirty="0">
                <a:cs typeface="Times New Roman" panose="02020603050405020304" pitchFamily="18" charset="0"/>
              </a:rPr>
              <a:t>Tıp eğitimi toplamda 6 senedir.</a:t>
            </a:r>
          </a:p>
          <a:p>
            <a:pPr marL="285750" indent="-285750">
              <a:lnSpc>
                <a:spcPct val="150000"/>
              </a:lnSpc>
              <a:buFont typeface="Wingdings" panose="05000000000000000000" pitchFamily="2" charset="2"/>
              <a:buChar char="Ø"/>
            </a:pPr>
            <a:r>
              <a:rPr lang="tr-TR" dirty="0">
                <a:cs typeface="Times New Roman" panose="02020603050405020304" pitchFamily="18" charset="0"/>
              </a:rPr>
              <a:t>İlk 3 sene temel bilimler, sonraki 2 sene klinik bilimler (Dahiliye, genel cerrahi, kadın doğum vb.) alanlarında eğitim alınır. Bu 2 sene hastanede bulunularak uygulamalı eğitim yapılır. </a:t>
            </a:r>
          </a:p>
          <a:p>
            <a:pPr marL="285750" indent="-285750">
              <a:lnSpc>
                <a:spcPct val="150000"/>
              </a:lnSpc>
              <a:buFont typeface="Wingdings" panose="05000000000000000000" pitchFamily="2" charset="2"/>
              <a:buChar char="Ø"/>
            </a:pPr>
            <a:r>
              <a:rPr lang="tr-TR" dirty="0">
                <a:cs typeface="Times New Roman" panose="02020603050405020304" pitchFamily="18" charset="0"/>
              </a:rPr>
              <a:t>Son 1 sene </a:t>
            </a:r>
            <a:r>
              <a:rPr lang="tr-TR" dirty="0" err="1">
                <a:cs typeface="Times New Roman" panose="02020603050405020304" pitchFamily="18" charset="0"/>
              </a:rPr>
              <a:t>intörnlük</a:t>
            </a:r>
            <a:r>
              <a:rPr lang="tr-TR" dirty="0">
                <a:cs typeface="Times New Roman" panose="02020603050405020304" pitchFamily="18" charset="0"/>
              </a:rPr>
              <a:t> yapılır. (7 zorunlu, 3 seçmeli staj vardır. Doktorların yanında çalışıp maaş almaya başlanır.)</a:t>
            </a:r>
          </a:p>
        </p:txBody>
      </p:sp>
      <p:pic>
        <p:nvPicPr>
          <p:cNvPr id="17" name="Resim 16" descr="kişi, iç mekan, insanlar içeren bir resim&#10;&#10;Açıklama otomatik olarak oluşturuldu">
            <a:extLst>
              <a:ext uri="{FF2B5EF4-FFF2-40B4-BE49-F238E27FC236}">
                <a16:creationId xmlns:a16="http://schemas.microsoft.com/office/drawing/2014/main" id="{ECF5643E-E625-400F-ADC7-444C07E38E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8660" y="1992862"/>
            <a:ext cx="4745136" cy="3866071"/>
          </a:xfrm>
          <a:prstGeom prst="rect">
            <a:avLst/>
          </a:prstGeom>
          <a:ln>
            <a:noFill/>
          </a:ln>
          <a:effectLst>
            <a:softEdge rad="112500"/>
          </a:effectLst>
        </p:spPr>
      </p:pic>
    </p:spTree>
    <p:extLst>
      <p:ext uri="{BB962C8B-B14F-4D97-AF65-F5344CB8AC3E}">
        <p14:creationId xmlns:p14="http://schemas.microsoft.com/office/powerpoint/2010/main" val="20357954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6B6D8FC-99D7-4299-949B-465A38C0DBB5}"/>
              </a:ext>
            </a:extLst>
          </p:cNvPr>
          <p:cNvSpPr>
            <a:spLocks noGrp="1"/>
          </p:cNvSpPr>
          <p:nvPr>
            <p:ph type="title"/>
          </p:nvPr>
        </p:nvSpPr>
        <p:spPr>
          <a:xfrm>
            <a:off x="1451579" y="1038687"/>
            <a:ext cx="9603275" cy="815067"/>
          </a:xfrm>
        </p:spPr>
        <p:txBody>
          <a:bodyPr/>
          <a:lstStyle/>
          <a:p>
            <a:r>
              <a:rPr lang="tr-TR" dirty="0"/>
              <a:t>		BEDEN EĞİTİMİ ÖĞRETMENLİĞİ</a:t>
            </a:r>
          </a:p>
        </p:txBody>
      </p:sp>
      <p:sp>
        <p:nvSpPr>
          <p:cNvPr id="3" name="İçerik Yer Tutucusu 2">
            <a:extLst>
              <a:ext uri="{FF2B5EF4-FFF2-40B4-BE49-F238E27FC236}">
                <a16:creationId xmlns:a16="http://schemas.microsoft.com/office/drawing/2014/main" id="{B9B128C3-C21F-4A39-82FE-9566417785B9}"/>
              </a:ext>
            </a:extLst>
          </p:cNvPr>
          <p:cNvSpPr>
            <a:spLocks noGrp="1"/>
          </p:cNvSpPr>
          <p:nvPr>
            <p:ph idx="1"/>
          </p:nvPr>
        </p:nvSpPr>
        <p:spPr>
          <a:xfrm>
            <a:off x="1250302" y="3939589"/>
            <a:ext cx="10659556" cy="3258154"/>
          </a:xfrm>
        </p:spPr>
        <p:txBody>
          <a:bodyPr>
            <a:normAutofit/>
          </a:bodyPr>
          <a:lstStyle/>
          <a:p>
            <a:pPr marL="0" indent="0" algn="just">
              <a:lnSpc>
                <a:spcPct val="100000"/>
              </a:lnSpc>
              <a:buNone/>
            </a:pPr>
            <a:r>
              <a:rPr lang="tr-TR" b="1" dirty="0"/>
              <a:t>MESLEĞİN GEREKTİRDİĞİ ÖZELLİKLER </a:t>
            </a:r>
          </a:p>
          <a:p>
            <a:pPr algn="just">
              <a:lnSpc>
                <a:spcPct val="100000"/>
              </a:lnSpc>
              <a:buFont typeface="Wingdings" panose="05000000000000000000" pitchFamily="2" charset="2"/>
              <a:buChar char="Ø"/>
            </a:pPr>
            <a:r>
              <a:rPr lang="tr-TR" dirty="0"/>
              <a:t>Spora hem yeteneği hem de ilgisi olan ve bu alanda başarılı,</a:t>
            </a:r>
          </a:p>
          <a:p>
            <a:pPr algn="just">
              <a:lnSpc>
                <a:spcPct val="100000"/>
              </a:lnSpc>
              <a:buFont typeface="Wingdings" panose="05000000000000000000" pitchFamily="2" charset="2"/>
              <a:buChar char="Ø"/>
            </a:pPr>
            <a:r>
              <a:rPr lang="tr-TR" dirty="0"/>
              <a:t>Bedence sağlam ve güçlü, </a:t>
            </a:r>
          </a:p>
          <a:p>
            <a:pPr algn="just">
              <a:lnSpc>
                <a:spcPct val="100000"/>
              </a:lnSpc>
              <a:buFont typeface="Wingdings" panose="05000000000000000000" pitchFamily="2" charset="2"/>
              <a:buChar char="Ø"/>
            </a:pPr>
            <a:r>
              <a:rPr lang="tr-TR" dirty="0"/>
              <a:t>Düşüncelerini başkalarına açık bir biçimde aktarabilen, iyi bir öğrenme ortamı sağlayabilen, kendini geliştirmeye istekli kişiler olması gerekir.</a:t>
            </a:r>
          </a:p>
          <a:p>
            <a:pPr algn="just">
              <a:buFont typeface="Wingdings" panose="05000000000000000000" pitchFamily="2" charset="2"/>
              <a:buChar char="Ø"/>
            </a:pPr>
            <a:endParaRPr lang="tr-TR" dirty="0"/>
          </a:p>
        </p:txBody>
      </p:sp>
      <p:sp>
        <p:nvSpPr>
          <p:cNvPr id="5" name="Metin kutusu 4">
            <a:extLst>
              <a:ext uri="{FF2B5EF4-FFF2-40B4-BE49-F238E27FC236}">
                <a16:creationId xmlns:a16="http://schemas.microsoft.com/office/drawing/2014/main" id="{C361EBAA-967B-4091-976F-32077A82EBC6}"/>
              </a:ext>
            </a:extLst>
          </p:cNvPr>
          <p:cNvSpPr txBox="1"/>
          <p:nvPr/>
        </p:nvSpPr>
        <p:spPr>
          <a:xfrm>
            <a:off x="1250302" y="1853754"/>
            <a:ext cx="10328987" cy="1938992"/>
          </a:xfrm>
          <a:prstGeom prst="rect">
            <a:avLst/>
          </a:prstGeom>
          <a:noFill/>
        </p:spPr>
        <p:txBody>
          <a:bodyPr wrap="square">
            <a:spAutoFit/>
          </a:bodyPr>
          <a:lstStyle/>
          <a:p>
            <a:pPr algn="just"/>
            <a:r>
              <a:rPr lang="tr-TR" sz="2000" dirty="0"/>
              <a:t>Beden eğitimi öğretmeni olmak isteyen kişiler lise veya dengi bir okuldan mezun olduktan sonra TYT sınavına girmelidir. TYT sınavından yeterli puan ve sıralamayı alan kişiler üniversitelerin yapmış olduğu özel yetenek sınavlarına girip buradan da yeterli puanı almalıdır.</a:t>
            </a:r>
            <a:r>
              <a:rPr lang="tr-TR" sz="2000" b="0" i="0" dirty="0">
                <a:solidFill>
                  <a:srgbClr val="000000"/>
                </a:solidFill>
                <a:effectLst/>
                <a:latin typeface="Spor Istanbul Font"/>
              </a:rPr>
              <a:t> </a:t>
            </a:r>
            <a:r>
              <a:rPr lang="tr-TR" sz="2000" b="0" i="0" dirty="0">
                <a:solidFill>
                  <a:srgbClr val="000000"/>
                </a:solidFill>
                <a:effectLst/>
              </a:rPr>
              <a:t>Bu tür sınavlar genelde sürat, çabukluk, reaksiyon, koordinasyon, kuvvet vb. kıstaslara göre planlanmaktadır.  </a:t>
            </a:r>
            <a:r>
              <a:rPr lang="tr-TR" sz="2000" dirty="0">
                <a:solidFill>
                  <a:srgbClr val="000000"/>
                </a:solidFill>
              </a:rPr>
              <a:t>Ayrıca AYT eşit ağırlıktan yeterli sıralamayı elde ederek ÖSYM tercihi ile özel yetenek sınavına girmeden Beden Eğitimi Öğretmenliği okunabilir.  Ama bu şekilde öğrenci alan üniversite sayısı oldukça azdır.</a:t>
            </a:r>
            <a:endParaRPr lang="tr-TR" sz="2000" dirty="0"/>
          </a:p>
        </p:txBody>
      </p:sp>
    </p:spTree>
    <p:extLst>
      <p:ext uri="{BB962C8B-B14F-4D97-AF65-F5344CB8AC3E}">
        <p14:creationId xmlns:p14="http://schemas.microsoft.com/office/powerpoint/2010/main" val="12169358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90D9B8A-C4AD-49C0-B74C-3D1C065433DC}"/>
              </a:ext>
            </a:extLst>
          </p:cNvPr>
          <p:cNvSpPr>
            <a:spLocks noGrp="1"/>
          </p:cNvSpPr>
          <p:nvPr>
            <p:ph type="title"/>
          </p:nvPr>
        </p:nvSpPr>
        <p:spPr>
          <a:xfrm>
            <a:off x="1728760" y="1274325"/>
            <a:ext cx="10369934" cy="346626"/>
          </a:xfrm>
        </p:spPr>
        <p:txBody>
          <a:bodyPr>
            <a:normAutofit fontScale="90000"/>
          </a:bodyPr>
          <a:lstStyle/>
          <a:p>
            <a:r>
              <a:rPr lang="tr-TR" dirty="0"/>
              <a:t>Beden eğitimi öğretmenliği çalışma olanakları</a:t>
            </a:r>
          </a:p>
        </p:txBody>
      </p:sp>
      <p:sp>
        <p:nvSpPr>
          <p:cNvPr id="3" name="İçerik Yer Tutucusu 2">
            <a:extLst>
              <a:ext uri="{FF2B5EF4-FFF2-40B4-BE49-F238E27FC236}">
                <a16:creationId xmlns:a16="http://schemas.microsoft.com/office/drawing/2014/main" id="{02F5089A-8BB1-4E2E-83C3-EDCC6145C953}"/>
              </a:ext>
            </a:extLst>
          </p:cNvPr>
          <p:cNvSpPr>
            <a:spLocks noGrp="1"/>
          </p:cNvSpPr>
          <p:nvPr>
            <p:ph idx="1"/>
          </p:nvPr>
        </p:nvSpPr>
        <p:spPr>
          <a:xfrm>
            <a:off x="1451579" y="2043724"/>
            <a:ext cx="10043735" cy="3450613"/>
          </a:xfrm>
        </p:spPr>
        <p:txBody>
          <a:bodyPr>
            <a:normAutofit lnSpcReduction="10000"/>
          </a:bodyPr>
          <a:lstStyle/>
          <a:p>
            <a:pPr algn="just">
              <a:buFont typeface="Wingdings" panose="05000000000000000000" pitchFamily="2" charset="2"/>
              <a:buChar char="Ø"/>
            </a:pPr>
            <a:r>
              <a:rPr lang="tr-TR" dirty="0">
                <a:solidFill>
                  <a:schemeClr val="tx1">
                    <a:lumMod val="95000"/>
                    <a:lumOff val="5000"/>
                  </a:schemeClr>
                </a:solidFill>
              </a:rPr>
              <a:t>Spor Bilimleri Fakültesinin başka bir bölümünde(Spor yöneticiliği, antrenörlük vb.) okuyan kişi çift ana dal yaparak beden eğitimi öğretmenliğini de okuyarak iki bölümün diplomasıyla da mezun olabilir. </a:t>
            </a:r>
            <a:endParaRPr lang="tr-TR" dirty="0"/>
          </a:p>
          <a:p>
            <a:pPr algn="just">
              <a:buFont typeface="Wingdings" panose="05000000000000000000" pitchFamily="2" charset="2"/>
              <a:buChar char="Ø"/>
            </a:pPr>
            <a:r>
              <a:rPr lang="tr-TR" dirty="0"/>
              <a:t> </a:t>
            </a:r>
            <a:r>
              <a:rPr lang="tr-TR" dirty="0">
                <a:solidFill>
                  <a:schemeClr val="tx1">
                    <a:lumMod val="95000"/>
                    <a:lumOff val="5000"/>
                  </a:schemeClr>
                </a:solidFill>
              </a:rPr>
              <a:t>Beden eğitimi öğretmenliğinden mezun olan kişiler </a:t>
            </a:r>
            <a:r>
              <a:rPr lang="tr-TR" dirty="0" err="1">
                <a:solidFill>
                  <a:schemeClr val="tx1">
                    <a:lumMod val="95000"/>
                    <a:lumOff val="5000"/>
                  </a:schemeClr>
                </a:solidFill>
              </a:rPr>
              <a:t>KPSS’ye</a:t>
            </a:r>
            <a:r>
              <a:rPr lang="tr-TR" dirty="0">
                <a:solidFill>
                  <a:schemeClr val="tx1">
                    <a:lumMod val="95000"/>
                    <a:lumOff val="5000"/>
                  </a:schemeClr>
                </a:solidFill>
              </a:rPr>
              <a:t> girip yeterli atama puanını alıp yapılacak sözlü sınavda başarılı olduktan sonra devlet okullarında çalışabilirler.</a:t>
            </a:r>
          </a:p>
          <a:p>
            <a:pPr algn="just">
              <a:buFont typeface="Wingdings" panose="05000000000000000000" pitchFamily="2" charset="2"/>
              <a:buChar char="Ø"/>
            </a:pPr>
            <a:r>
              <a:rPr lang="tr-TR" b="0" i="0" dirty="0">
                <a:solidFill>
                  <a:schemeClr val="tx1">
                    <a:lumMod val="95000"/>
                    <a:lumOff val="5000"/>
                  </a:schemeClr>
                </a:solidFill>
                <a:effectLst/>
                <a:latin typeface="+mj-lt"/>
              </a:rPr>
              <a:t>Gençlik ve Spor Genel Müdürlüğü merkez ve taşra teşkilatlarında, halk eğitim merkezlerinde, </a:t>
            </a:r>
            <a:r>
              <a:rPr lang="tr-TR" dirty="0">
                <a:solidFill>
                  <a:schemeClr val="tx1">
                    <a:lumMod val="95000"/>
                    <a:lumOff val="5000"/>
                  </a:schemeClr>
                </a:solidFill>
              </a:rPr>
              <a:t>özel okullarda, spor merkezlerinde, </a:t>
            </a:r>
            <a:r>
              <a:rPr lang="tr-TR" dirty="0" err="1">
                <a:solidFill>
                  <a:schemeClr val="tx1">
                    <a:lumMod val="95000"/>
                    <a:lumOff val="5000"/>
                  </a:schemeClr>
                </a:solidFill>
              </a:rPr>
              <a:t>fitness</a:t>
            </a:r>
            <a:r>
              <a:rPr lang="tr-TR" dirty="0">
                <a:solidFill>
                  <a:schemeClr val="tx1">
                    <a:lumMod val="95000"/>
                    <a:lumOff val="5000"/>
                  </a:schemeClr>
                </a:solidFill>
              </a:rPr>
              <a:t> merkezlerinde vs. çalışma olanakları bulunmaktadır. Bunun dışında lisans üstü eğitim alarak kariyerlerine üniversitede devam edebilirler.</a:t>
            </a:r>
          </a:p>
          <a:p>
            <a:pPr marL="0" indent="0" algn="just">
              <a:buNone/>
            </a:pPr>
            <a:endParaRPr lang="tr-TR" dirty="0"/>
          </a:p>
        </p:txBody>
      </p:sp>
    </p:spTree>
    <p:extLst>
      <p:ext uri="{BB962C8B-B14F-4D97-AF65-F5344CB8AC3E}">
        <p14:creationId xmlns:p14="http://schemas.microsoft.com/office/powerpoint/2010/main" val="39700468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AA4F64F-3258-4EED-971E-AB3F43955DD3}"/>
              </a:ext>
            </a:extLst>
          </p:cNvPr>
          <p:cNvSpPr>
            <a:spLocks noGrp="1"/>
          </p:cNvSpPr>
          <p:nvPr>
            <p:ph idx="1"/>
          </p:nvPr>
        </p:nvSpPr>
        <p:spPr>
          <a:xfrm>
            <a:off x="1451579" y="2108718"/>
            <a:ext cx="9603275" cy="3357627"/>
          </a:xfrm>
        </p:spPr>
        <p:txBody>
          <a:bodyPr/>
          <a:lstStyle/>
          <a:p>
            <a:pPr marL="0" indent="0">
              <a:buNone/>
            </a:pPr>
            <a:r>
              <a:rPr lang="tr-TR" dirty="0"/>
              <a:t>             SUNUMUMUZ SONA ERMİŞTİR. DİNLEDİĞİNİZ İÇİN TEŞEKKÜRLER..</a:t>
            </a:r>
          </a:p>
        </p:txBody>
      </p:sp>
      <p:pic>
        <p:nvPicPr>
          <p:cNvPr id="7" name="Resim 6" descr="metin, iç mekan, raf, tablo içeren bir resim&#10;&#10;Açıklama otomatik olarak oluşturuldu">
            <a:extLst>
              <a:ext uri="{FF2B5EF4-FFF2-40B4-BE49-F238E27FC236}">
                <a16:creationId xmlns:a16="http://schemas.microsoft.com/office/drawing/2014/main" id="{B08456C9-D433-43EA-9C44-B9A934A2B7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7606" y="2781267"/>
            <a:ext cx="6667500" cy="2909013"/>
          </a:xfrm>
          <a:prstGeom prst="rect">
            <a:avLst/>
          </a:prstGeom>
          <a:ln>
            <a:noFill/>
          </a:ln>
          <a:effectLst>
            <a:softEdge rad="112500"/>
          </a:effectLst>
        </p:spPr>
      </p:pic>
    </p:spTree>
    <p:extLst>
      <p:ext uri="{BB962C8B-B14F-4D97-AF65-F5344CB8AC3E}">
        <p14:creationId xmlns:p14="http://schemas.microsoft.com/office/powerpoint/2010/main" val="1810476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BA557AE-4F16-40FC-A530-A193BAB74E6C}"/>
              </a:ext>
            </a:extLst>
          </p:cNvPr>
          <p:cNvSpPr>
            <a:spLocks noGrp="1"/>
          </p:cNvSpPr>
          <p:nvPr>
            <p:ph type="title"/>
          </p:nvPr>
        </p:nvSpPr>
        <p:spPr/>
        <p:txBody>
          <a:bodyPr/>
          <a:lstStyle/>
          <a:p>
            <a:pPr algn="ctr"/>
            <a:r>
              <a:rPr lang="tr-TR" dirty="0"/>
              <a:t>TIPTAN MEZUN OLDUKTAN SONRA NELER YAPILABİLİR?</a:t>
            </a:r>
          </a:p>
        </p:txBody>
      </p:sp>
      <p:sp>
        <p:nvSpPr>
          <p:cNvPr id="3" name="İçerik Yer Tutucusu 2">
            <a:extLst>
              <a:ext uri="{FF2B5EF4-FFF2-40B4-BE49-F238E27FC236}">
                <a16:creationId xmlns:a16="http://schemas.microsoft.com/office/drawing/2014/main" id="{2844B68E-3BC6-44C0-8381-C5AA9EBF0557}"/>
              </a:ext>
            </a:extLst>
          </p:cNvPr>
          <p:cNvSpPr>
            <a:spLocks noGrp="1"/>
          </p:cNvSpPr>
          <p:nvPr>
            <p:ph idx="1"/>
          </p:nvPr>
        </p:nvSpPr>
        <p:spPr>
          <a:xfrm>
            <a:off x="1451579" y="2015732"/>
            <a:ext cx="9603275" cy="3722595"/>
          </a:xfrm>
        </p:spPr>
        <p:txBody>
          <a:bodyPr>
            <a:normAutofit lnSpcReduction="10000"/>
          </a:bodyPr>
          <a:lstStyle/>
          <a:p>
            <a:pPr algn="just">
              <a:buFont typeface="Wingdings" panose="05000000000000000000" pitchFamily="2" charset="2"/>
              <a:buChar char="Ø"/>
            </a:pPr>
            <a:r>
              <a:rPr lang="tr-TR" dirty="0"/>
              <a:t>Tıptan mezun olunduğunda, pratisyen hekim olunur. Pratisyen hekim herhangi bir alanda uzmanlaşmamıştır ve genelde hastane acillerinde, toplum sağlığı merkezlerinde çalışır.,</a:t>
            </a:r>
          </a:p>
          <a:p>
            <a:pPr algn="just">
              <a:buFont typeface="Wingdings" panose="05000000000000000000" pitchFamily="2" charset="2"/>
              <a:buChar char="Ø"/>
            </a:pPr>
            <a:r>
              <a:rPr lang="tr-TR" dirty="0"/>
              <a:t>Çocuk doktoru, dahiliye, psikiyatri, göz doktoru gibi alanlarda uzmanlık için TUS’a (Tıpta Uzmanlık Sınavı) girilir. </a:t>
            </a:r>
            <a:r>
              <a:rPr lang="tr-TR" dirty="0">
                <a:sym typeface="Wingdings" pitchFamily="2" charset="2"/>
              </a:rPr>
              <a:t> K</a:t>
            </a:r>
            <a:r>
              <a:rPr lang="tr-TR" sz="2000" dirty="0">
                <a:sym typeface="Wingdings" pitchFamily="2" charset="2"/>
              </a:rPr>
              <a:t>azanılması halinde o alanda çalışılmaya başlanarak alanın gerektirdiği sürede uzmanlık tamamlanır.</a:t>
            </a:r>
          </a:p>
          <a:p>
            <a:pPr algn="just">
              <a:buFont typeface="Wingdings" panose="05000000000000000000" pitchFamily="2" charset="2"/>
              <a:buChar char="Ø"/>
            </a:pPr>
            <a:r>
              <a:rPr lang="tr-TR" dirty="0">
                <a:sym typeface="Wingdings" pitchFamily="2" charset="2"/>
              </a:rPr>
              <a:t> Doktora yapılabilir.</a:t>
            </a:r>
          </a:p>
          <a:p>
            <a:pPr algn="just">
              <a:buFont typeface="Wingdings" panose="05000000000000000000" pitchFamily="2" charset="2"/>
              <a:buChar char="Ø"/>
            </a:pPr>
            <a:r>
              <a:rPr lang="tr-TR" sz="2000" dirty="0">
                <a:sym typeface="Wingdings" pitchFamily="2" charset="2"/>
              </a:rPr>
              <a:t>Yurt dışında de</a:t>
            </a:r>
            <a:r>
              <a:rPr lang="tr-TR" dirty="0">
                <a:sym typeface="Wingdings" pitchFamily="2" charset="2"/>
              </a:rPr>
              <a:t>vam edilebilir. </a:t>
            </a:r>
            <a:r>
              <a:rPr lang="tr-TR" sz="2000" dirty="0">
                <a:sym typeface="Wingdings" pitchFamily="2" charset="2"/>
              </a:rPr>
              <a:t>(ABD için üç aşamalı USML sınavı, İngiltere için PLAB sınavı ve diğer ülkelerin kendi sınavlarına girerek başarılı olunması halinde denklik alınabilir; pratisyen hekimlikten sonra)</a:t>
            </a:r>
          </a:p>
          <a:p>
            <a:endParaRPr lang="tr-TR" dirty="0"/>
          </a:p>
        </p:txBody>
      </p:sp>
    </p:spTree>
    <p:extLst>
      <p:ext uri="{BB962C8B-B14F-4D97-AF65-F5344CB8AC3E}">
        <p14:creationId xmlns:p14="http://schemas.microsoft.com/office/powerpoint/2010/main" val="4230203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D4E83B1-1EDB-4D7F-A00D-7D6A37EC2AAF}"/>
              </a:ext>
            </a:extLst>
          </p:cNvPr>
          <p:cNvSpPr>
            <a:spLocks noGrp="1"/>
          </p:cNvSpPr>
          <p:nvPr>
            <p:ph type="title"/>
          </p:nvPr>
        </p:nvSpPr>
        <p:spPr>
          <a:xfrm>
            <a:off x="1451579" y="905069"/>
            <a:ext cx="9603275" cy="948685"/>
          </a:xfrm>
        </p:spPr>
        <p:txBody>
          <a:bodyPr/>
          <a:lstStyle/>
          <a:p>
            <a:r>
              <a:rPr lang="tr-TR" dirty="0"/>
              <a:t>                               ECZACILIK</a:t>
            </a:r>
          </a:p>
        </p:txBody>
      </p:sp>
      <p:sp>
        <p:nvSpPr>
          <p:cNvPr id="3" name="İçerik Yer Tutucusu 2">
            <a:extLst>
              <a:ext uri="{FF2B5EF4-FFF2-40B4-BE49-F238E27FC236}">
                <a16:creationId xmlns:a16="http://schemas.microsoft.com/office/drawing/2014/main" id="{BCC78223-275D-4CF0-B774-A9F9CE62AC70}"/>
              </a:ext>
            </a:extLst>
          </p:cNvPr>
          <p:cNvSpPr>
            <a:spLocks noGrp="1"/>
          </p:cNvSpPr>
          <p:nvPr>
            <p:ph idx="1"/>
          </p:nvPr>
        </p:nvSpPr>
        <p:spPr>
          <a:xfrm>
            <a:off x="1451579" y="2015730"/>
            <a:ext cx="9603275" cy="3450613"/>
          </a:xfrm>
        </p:spPr>
        <p:txBody>
          <a:bodyPr/>
          <a:lstStyle/>
          <a:p>
            <a:pPr marL="0" indent="0">
              <a:buNone/>
            </a:pPr>
            <a:r>
              <a:rPr lang="tr-TR" b="1" dirty="0"/>
              <a:t>MESLEĞİN GEREKTİRDİĞİ ÖZELLİKLER NELERDİR?</a:t>
            </a:r>
          </a:p>
          <a:p>
            <a:pPr>
              <a:buFont typeface="Wingdings" panose="05000000000000000000" pitchFamily="2" charset="2"/>
              <a:buChar char="Ø"/>
            </a:pPr>
            <a:r>
              <a:rPr lang="tr-TR" dirty="0"/>
              <a:t> Biyoloji ve özellikle kimya alanına ilgi duymak,</a:t>
            </a:r>
          </a:p>
          <a:p>
            <a:pPr>
              <a:buFont typeface="Wingdings" panose="05000000000000000000" pitchFamily="2" charset="2"/>
              <a:buChar char="Ø"/>
            </a:pPr>
            <a:r>
              <a:rPr lang="tr-TR" dirty="0"/>
              <a:t>Analitik düşünme becerisine sahip olmak,</a:t>
            </a:r>
          </a:p>
          <a:p>
            <a:pPr>
              <a:buFont typeface="Wingdings" panose="05000000000000000000" pitchFamily="2" charset="2"/>
              <a:buChar char="Ø"/>
            </a:pPr>
            <a:r>
              <a:rPr lang="tr-TR" dirty="0"/>
              <a:t>Güçlü bir hafızaya sahip olmak,</a:t>
            </a:r>
          </a:p>
          <a:p>
            <a:pPr>
              <a:buFont typeface="Wingdings" panose="05000000000000000000" pitchFamily="2" charset="2"/>
              <a:buChar char="Ø"/>
            </a:pPr>
            <a:r>
              <a:rPr lang="tr-TR" dirty="0"/>
              <a:t> Araştırmacı, meraklı, girişken, sorumluluk sahibi olmak,</a:t>
            </a:r>
          </a:p>
          <a:p>
            <a:pPr>
              <a:buFont typeface="Wingdings" panose="05000000000000000000" pitchFamily="2" charset="2"/>
              <a:buChar char="Ø"/>
            </a:pPr>
            <a:r>
              <a:rPr lang="tr-TR" dirty="0"/>
              <a:t>İnsan ilişkilerinde ve iletişim kurma konusunda yetkin olmak,</a:t>
            </a:r>
          </a:p>
          <a:p>
            <a:pPr>
              <a:buFont typeface="Wingdings" panose="05000000000000000000" pitchFamily="2" charset="2"/>
              <a:buChar char="Ø"/>
            </a:pPr>
            <a:r>
              <a:rPr lang="tr-TR" dirty="0"/>
              <a:t>Uzun saatler çalışabilecek bedensel güce sahip olmak gerekir.</a:t>
            </a:r>
          </a:p>
        </p:txBody>
      </p:sp>
      <p:sp>
        <p:nvSpPr>
          <p:cNvPr id="5" name="Metin kutusu 4">
            <a:extLst>
              <a:ext uri="{FF2B5EF4-FFF2-40B4-BE49-F238E27FC236}">
                <a16:creationId xmlns:a16="http://schemas.microsoft.com/office/drawing/2014/main" id="{A7BE9789-8145-4A8B-A038-518FA8C93F16}"/>
              </a:ext>
            </a:extLst>
          </p:cNvPr>
          <p:cNvSpPr txBox="1"/>
          <p:nvPr/>
        </p:nvSpPr>
        <p:spPr>
          <a:xfrm>
            <a:off x="8375515" y="1379411"/>
            <a:ext cx="2889115" cy="369332"/>
          </a:xfrm>
          <a:prstGeom prst="rect">
            <a:avLst/>
          </a:prstGeom>
          <a:noFill/>
        </p:spPr>
        <p:txBody>
          <a:bodyPr wrap="square" rtlCol="0">
            <a:spAutoFit/>
          </a:bodyPr>
          <a:lstStyle/>
          <a:p>
            <a:r>
              <a:rPr lang="tr-TR" b="1">
                <a:highlight>
                  <a:srgbClr val="FFFF00"/>
                </a:highlight>
              </a:rPr>
              <a:t>PUAN TÜRÜ: </a:t>
            </a:r>
            <a:r>
              <a:rPr lang="tr-TR" b="1"/>
              <a:t>SAYISAL</a:t>
            </a:r>
            <a:endParaRPr lang="tr-TR" b="1" dirty="0"/>
          </a:p>
        </p:txBody>
      </p:sp>
      <p:pic>
        <p:nvPicPr>
          <p:cNvPr id="7" name="Resim 6" descr="metin, kişi, iç mekan, raf içeren bir resim&#10;&#10;Açıklama otomatik olarak oluşturuldu">
            <a:extLst>
              <a:ext uri="{FF2B5EF4-FFF2-40B4-BE49-F238E27FC236}">
                <a16:creationId xmlns:a16="http://schemas.microsoft.com/office/drawing/2014/main" id="{2CD081DA-F566-4CAD-9C57-CE268E1FBC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5775" y="1942723"/>
            <a:ext cx="3158855" cy="3418610"/>
          </a:xfrm>
          <a:prstGeom prst="rect">
            <a:avLst/>
          </a:prstGeom>
        </p:spPr>
      </p:pic>
    </p:spTree>
    <p:extLst>
      <p:ext uri="{BB962C8B-B14F-4D97-AF65-F5344CB8AC3E}">
        <p14:creationId xmlns:p14="http://schemas.microsoft.com/office/powerpoint/2010/main" val="3911711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4852328-885D-40FE-B0B2-9D08BC6F3433}"/>
              </a:ext>
            </a:extLst>
          </p:cNvPr>
          <p:cNvSpPr>
            <a:spLocks noGrp="1"/>
          </p:cNvSpPr>
          <p:nvPr>
            <p:ph type="title"/>
          </p:nvPr>
        </p:nvSpPr>
        <p:spPr>
          <a:xfrm>
            <a:off x="3321499" y="910887"/>
            <a:ext cx="8199687" cy="1049235"/>
          </a:xfrm>
        </p:spPr>
        <p:txBody>
          <a:bodyPr/>
          <a:lstStyle/>
          <a:p>
            <a:r>
              <a:rPr lang="tr-TR" dirty="0"/>
              <a:t>ECZACILIK EĞİTİMİ NASILDIR?</a:t>
            </a:r>
          </a:p>
        </p:txBody>
      </p:sp>
      <p:sp>
        <p:nvSpPr>
          <p:cNvPr id="4" name="Metin kutusu 3">
            <a:extLst>
              <a:ext uri="{FF2B5EF4-FFF2-40B4-BE49-F238E27FC236}">
                <a16:creationId xmlns:a16="http://schemas.microsoft.com/office/drawing/2014/main" id="{5BB82BBD-16A4-44DF-A8E8-C252300142A9}"/>
              </a:ext>
            </a:extLst>
          </p:cNvPr>
          <p:cNvSpPr txBox="1"/>
          <p:nvPr/>
        </p:nvSpPr>
        <p:spPr>
          <a:xfrm>
            <a:off x="1653701" y="1945529"/>
            <a:ext cx="5545459" cy="4198522"/>
          </a:xfrm>
          <a:prstGeom prst="rect">
            <a:avLst/>
          </a:prstGeom>
          <a:solidFill>
            <a:schemeClr val="accent5">
              <a:lumMod val="40000"/>
              <a:lumOff val="60000"/>
            </a:schemeClr>
          </a:solidFill>
          <a:effectLst>
            <a:glow rad="63500">
              <a:schemeClr val="accent1">
                <a:satMod val="175000"/>
                <a:alpha val="40000"/>
              </a:schemeClr>
            </a:glow>
          </a:effectLst>
        </p:spPr>
        <p:txBody>
          <a:bodyPr wrap="square" rtlCol="0">
            <a:spAutoFit/>
          </a:bodyPr>
          <a:lstStyle/>
          <a:p>
            <a:pPr marL="285750" indent="-285750" algn="just">
              <a:lnSpc>
                <a:spcPct val="150000"/>
              </a:lnSpc>
              <a:buFont typeface="Wingdings" panose="05000000000000000000" pitchFamily="2" charset="2"/>
              <a:buChar char="Ø"/>
            </a:pPr>
            <a:r>
              <a:rPr lang="tr-TR" sz="1800" dirty="0"/>
              <a:t>Eğitim süresi 5 yıldır.</a:t>
            </a:r>
          </a:p>
          <a:p>
            <a:pPr marL="285750" indent="-285750" algn="just">
              <a:lnSpc>
                <a:spcPct val="150000"/>
              </a:lnSpc>
              <a:buFont typeface="Wingdings" panose="05000000000000000000" pitchFamily="2" charset="2"/>
              <a:buChar char="Ø"/>
            </a:pPr>
            <a:r>
              <a:rPr lang="tr-TR" sz="1800" dirty="0"/>
              <a:t>Eczacılık programında, başta kimya olmak üzere fizik, matematik ve biyoloji dersleri verilir.</a:t>
            </a:r>
          </a:p>
          <a:p>
            <a:pPr marL="285750" indent="-285750" algn="just">
              <a:lnSpc>
                <a:spcPct val="150000"/>
              </a:lnSpc>
              <a:buFont typeface="Wingdings" panose="05000000000000000000" pitchFamily="2" charset="2"/>
              <a:buChar char="Ø"/>
            </a:pPr>
            <a:r>
              <a:rPr lang="tr-TR" sz="1800" dirty="0"/>
              <a:t> İlaç ham madde ve şekillerinin üretim tekniklerine ve kullanımlarına ilişkin lisans dersleri ise genellikle son iki yılda toplanmıştır. </a:t>
            </a:r>
          </a:p>
          <a:p>
            <a:pPr marL="285750" indent="-285750" algn="just">
              <a:lnSpc>
                <a:spcPct val="150000"/>
              </a:lnSpc>
              <a:buFont typeface="Wingdings" panose="05000000000000000000" pitchFamily="2" charset="2"/>
              <a:buChar char="Ø"/>
            </a:pPr>
            <a:r>
              <a:rPr lang="tr-TR" sz="1800" dirty="0"/>
              <a:t>Eczacılık fakültelerinde dersler kuramsal ve uygulamalı olarak yürütülür. Öğrenciler eğitim süresi boyunca değişik yıllara dağılmış olarak eczane, hastane ve endüstride staj yapmaktadırlar.</a:t>
            </a:r>
            <a:endParaRPr lang="tr-TR" dirty="0"/>
          </a:p>
        </p:txBody>
      </p:sp>
      <p:pic>
        <p:nvPicPr>
          <p:cNvPr id="6" name="Resim 5" descr="metin, kişi, iç mekan, çocuk içeren bir resim&#10;&#10;Açıklama otomatik olarak oluşturuldu">
            <a:extLst>
              <a:ext uri="{FF2B5EF4-FFF2-40B4-BE49-F238E27FC236}">
                <a16:creationId xmlns:a16="http://schemas.microsoft.com/office/drawing/2014/main" id="{8A888E29-CA11-46D9-8D1E-C98E65B5C6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0831" y="2051294"/>
            <a:ext cx="3748973" cy="3986991"/>
          </a:xfrm>
          <a:prstGeom prst="rect">
            <a:avLst/>
          </a:prstGeom>
        </p:spPr>
      </p:pic>
    </p:spTree>
    <p:extLst>
      <p:ext uri="{BB962C8B-B14F-4D97-AF65-F5344CB8AC3E}">
        <p14:creationId xmlns:p14="http://schemas.microsoft.com/office/powerpoint/2010/main" val="3092320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4FAA727-3E97-4C6F-9C1D-7F56206D587F}"/>
              </a:ext>
            </a:extLst>
          </p:cNvPr>
          <p:cNvSpPr>
            <a:spLocks noGrp="1"/>
          </p:cNvSpPr>
          <p:nvPr>
            <p:ph type="title"/>
          </p:nvPr>
        </p:nvSpPr>
        <p:spPr>
          <a:xfrm>
            <a:off x="1920240" y="1028700"/>
            <a:ext cx="9134614" cy="825054"/>
          </a:xfrm>
        </p:spPr>
        <p:txBody>
          <a:bodyPr/>
          <a:lstStyle/>
          <a:p>
            <a:r>
              <a:rPr lang="tr-TR" dirty="0"/>
              <a:t>Eczacılık çalışma olanakları nelerdir?</a:t>
            </a:r>
          </a:p>
        </p:txBody>
      </p:sp>
      <p:sp>
        <p:nvSpPr>
          <p:cNvPr id="3" name="İçerik Yer Tutucusu 2">
            <a:extLst>
              <a:ext uri="{FF2B5EF4-FFF2-40B4-BE49-F238E27FC236}">
                <a16:creationId xmlns:a16="http://schemas.microsoft.com/office/drawing/2014/main" id="{D6C92DBA-890F-4EA2-BA13-28392C74C860}"/>
              </a:ext>
            </a:extLst>
          </p:cNvPr>
          <p:cNvSpPr>
            <a:spLocks noGrp="1"/>
          </p:cNvSpPr>
          <p:nvPr>
            <p:ph idx="1"/>
          </p:nvPr>
        </p:nvSpPr>
        <p:spPr/>
        <p:txBody>
          <a:bodyPr/>
          <a:lstStyle/>
          <a:p>
            <a:pPr algn="just">
              <a:buFont typeface="Wingdings" panose="05000000000000000000" pitchFamily="2" charset="2"/>
              <a:buChar char="Ø"/>
            </a:pPr>
            <a:r>
              <a:rPr lang="tr-TR" sz="2000" dirty="0">
                <a:solidFill>
                  <a:schemeClr val="tx1"/>
                </a:solidFill>
              </a:rPr>
              <a:t>Eczacıların çoğunluğu kendilerine veya başkalarına ait eczanelerde, bir kısmı ise hastanelerin eczanelerinde sorumlu eczacı olarak çalışırlar.</a:t>
            </a:r>
          </a:p>
          <a:p>
            <a:pPr algn="just">
              <a:buFont typeface="Wingdings" panose="05000000000000000000" pitchFamily="2" charset="2"/>
              <a:buChar char="Ø"/>
            </a:pPr>
            <a:r>
              <a:rPr lang="tr-TR" dirty="0">
                <a:solidFill>
                  <a:srgbClr val="212121"/>
                </a:solidFill>
              </a:rPr>
              <a:t>Eczacıların 5 yıllık lisans eğitimleri sonunda</a:t>
            </a:r>
            <a:r>
              <a:rPr lang="tr-TR" b="0" i="0" dirty="0">
                <a:solidFill>
                  <a:srgbClr val="212121"/>
                </a:solidFill>
                <a:effectLst/>
              </a:rPr>
              <a:t> zorunlu stajlarını tamamlamaları gerekmektedir. 6 aylık zorunlu stajlarını yapmayanlar mezun olsalar dahi eczane açamaz ve hastanelerde eczane teknisyeni olarak çalışamazlar.</a:t>
            </a:r>
            <a:endParaRPr lang="tr-TR" sz="2000" dirty="0">
              <a:solidFill>
                <a:schemeClr val="tx1"/>
              </a:solidFill>
            </a:endParaRPr>
          </a:p>
          <a:p>
            <a:pPr algn="just">
              <a:buFont typeface="Wingdings" panose="05000000000000000000" pitchFamily="2" charset="2"/>
              <a:buChar char="Ø"/>
            </a:pPr>
            <a:r>
              <a:rPr lang="tr-TR" dirty="0"/>
              <a:t>B</a:t>
            </a:r>
            <a:r>
              <a:rPr lang="tr-TR" sz="2000" dirty="0">
                <a:solidFill>
                  <a:schemeClr val="tx1"/>
                </a:solidFill>
              </a:rPr>
              <a:t>azıları laboratuvarlarda, ilaç endüstrisinde araştırmacı veya ilaç tanıtıcısı olarak çalışırlar.</a:t>
            </a:r>
          </a:p>
          <a:p>
            <a:pPr algn="just">
              <a:buFont typeface="Wingdings" panose="05000000000000000000" pitchFamily="2" charset="2"/>
              <a:buChar char="Ø"/>
            </a:pPr>
            <a:r>
              <a:rPr lang="tr-TR" sz="2000" dirty="0">
                <a:solidFill>
                  <a:schemeClr val="tx1"/>
                </a:solidFill>
              </a:rPr>
              <a:t>Serbest eczacı olmak isteyenler için de eczane açacakları bölge ya da şehir önem kazanmaktadır. Büyük kentlerde ihtiyaçtan fazla eczane vardır.</a:t>
            </a:r>
          </a:p>
          <a:p>
            <a:pPr>
              <a:buFont typeface="Wingdings" panose="05000000000000000000" pitchFamily="2" charset="2"/>
              <a:buChar char="Ø"/>
            </a:pPr>
            <a:endParaRPr lang="tr-TR" sz="2000" dirty="0">
              <a:solidFill>
                <a:schemeClr val="tx1"/>
              </a:solidFill>
            </a:endParaRPr>
          </a:p>
          <a:p>
            <a:endParaRPr lang="tr-TR" dirty="0"/>
          </a:p>
        </p:txBody>
      </p:sp>
    </p:spTree>
    <p:extLst>
      <p:ext uri="{BB962C8B-B14F-4D97-AF65-F5344CB8AC3E}">
        <p14:creationId xmlns:p14="http://schemas.microsoft.com/office/powerpoint/2010/main" val="2492199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2651937-0480-48CF-ADD8-CE1B2BACCE69}"/>
              </a:ext>
            </a:extLst>
          </p:cNvPr>
          <p:cNvSpPr>
            <a:spLocks noGrp="1"/>
          </p:cNvSpPr>
          <p:nvPr>
            <p:ph type="title"/>
          </p:nvPr>
        </p:nvSpPr>
        <p:spPr>
          <a:xfrm>
            <a:off x="1451579" y="1097280"/>
            <a:ext cx="9603275" cy="756474"/>
          </a:xfrm>
        </p:spPr>
        <p:txBody>
          <a:bodyPr/>
          <a:lstStyle/>
          <a:p>
            <a:r>
              <a:rPr lang="tr-TR" dirty="0"/>
              <a:t>  			       iç MİMARLIK</a:t>
            </a:r>
          </a:p>
        </p:txBody>
      </p:sp>
      <p:sp>
        <p:nvSpPr>
          <p:cNvPr id="3" name="İçerik Yer Tutucusu 2">
            <a:extLst>
              <a:ext uri="{FF2B5EF4-FFF2-40B4-BE49-F238E27FC236}">
                <a16:creationId xmlns:a16="http://schemas.microsoft.com/office/drawing/2014/main" id="{A4355D5D-823B-4EB5-8AAD-8BBEFFBCD8F0}"/>
              </a:ext>
            </a:extLst>
          </p:cNvPr>
          <p:cNvSpPr>
            <a:spLocks noGrp="1"/>
          </p:cNvSpPr>
          <p:nvPr>
            <p:ph idx="1"/>
          </p:nvPr>
        </p:nvSpPr>
        <p:spPr>
          <a:xfrm>
            <a:off x="1451579" y="1992872"/>
            <a:ext cx="9603275" cy="3828808"/>
          </a:xfrm>
        </p:spPr>
        <p:txBody>
          <a:bodyPr>
            <a:normAutofit fontScale="85000" lnSpcReduction="10000"/>
          </a:bodyPr>
          <a:lstStyle/>
          <a:p>
            <a:pPr>
              <a:lnSpc>
                <a:spcPct val="170000"/>
              </a:lnSpc>
              <a:buFont typeface="Wingdings" panose="05000000000000000000" pitchFamily="2" charset="2"/>
              <a:buChar char="Ø"/>
            </a:pPr>
            <a:r>
              <a:rPr lang="tr-TR" dirty="0"/>
              <a:t>İç mimar, bir mekan veya çevreyi müşterinin isteklerini ve ekonomik olanaklarını dikkate alarak sanat ilkelerine uygun bir biçimde düzenleyen ve döşeyen kişidir. İç mimarlığın eğitim süresi 4 yıldır.</a:t>
            </a:r>
          </a:p>
          <a:p>
            <a:pPr marL="0" indent="0">
              <a:buNone/>
            </a:pPr>
            <a:r>
              <a:rPr lang="tr-TR" b="1" dirty="0"/>
              <a:t>   MESLEĞİN GEREKTİRDİĞİ ÖZELLİKLER NELERDİR?</a:t>
            </a:r>
          </a:p>
          <a:p>
            <a:pPr>
              <a:buFont typeface="Wingdings" panose="05000000000000000000" pitchFamily="2" charset="2"/>
              <a:buChar char="Ø"/>
            </a:pPr>
            <a:r>
              <a:rPr lang="tr-TR" b="1" dirty="0"/>
              <a:t> </a:t>
            </a:r>
            <a:r>
              <a:rPr lang="tr-TR" dirty="0"/>
              <a:t>Şekil ve uzay ilişkilerini görebilme, renkleri ayırt edebilme,</a:t>
            </a:r>
          </a:p>
          <a:p>
            <a:pPr>
              <a:buFont typeface="Wingdings" panose="05000000000000000000" pitchFamily="2" charset="2"/>
              <a:buChar char="Ø"/>
            </a:pPr>
            <a:r>
              <a:rPr lang="tr-TR" dirty="0"/>
              <a:t>Zihinde canlandırabilme özelliklerine, </a:t>
            </a:r>
          </a:p>
          <a:p>
            <a:pPr>
              <a:buFont typeface="Wingdings" panose="05000000000000000000" pitchFamily="2" charset="2"/>
              <a:buChar char="Ø"/>
            </a:pPr>
            <a:r>
              <a:rPr lang="tr-TR" dirty="0"/>
              <a:t>Görsel sanatlara ilgili, </a:t>
            </a:r>
          </a:p>
          <a:p>
            <a:pPr>
              <a:buFont typeface="Wingdings" panose="05000000000000000000" pitchFamily="2" charset="2"/>
              <a:buChar char="Ø"/>
            </a:pPr>
            <a:r>
              <a:rPr lang="tr-TR" dirty="0"/>
              <a:t>Eleştiriye ve yeniliklere açık kişilik özelliklerine, </a:t>
            </a:r>
          </a:p>
          <a:p>
            <a:pPr>
              <a:buFont typeface="Wingdings" panose="05000000000000000000" pitchFamily="2" charset="2"/>
              <a:buChar char="Ø"/>
            </a:pPr>
            <a:r>
              <a:rPr lang="tr-TR" dirty="0"/>
              <a:t>Başka insanlarla iş birliği yapabilmek için uyumlu bir kişiliğe,</a:t>
            </a:r>
          </a:p>
          <a:p>
            <a:pPr>
              <a:buFont typeface="Wingdings" panose="05000000000000000000" pitchFamily="2" charset="2"/>
              <a:buChar char="Ø"/>
            </a:pPr>
            <a:r>
              <a:rPr lang="tr-TR" dirty="0"/>
              <a:t>Bir işi planlayıp uygulayabilme yeteneğine sahip olmaları gerekir.</a:t>
            </a:r>
          </a:p>
          <a:p>
            <a:pPr marL="0" indent="0">
              <a:buNone/>
            </a:pPr>
            <a:endParaRPr lang="tr-TR" b="1" dirty="0"/>
          </a:p>
          <a:p>
            <a:endParaRPr lang="tr-TR" dirty="0"/>
          </a:p>
        </p:txBody>
      </p:sp>
      <p:pic>
        <p:nvPicPr>
          <p:cNvPr id="5" name="Resim 4">
            <a:extLst>
              <a:ext uri="{FF2B5EF4-FFF2-40B4-BE49-F238E27FC236}">
                <a16:creationId xmlns:a16="http://schemas.microsoft.com/office/drawing/2014/main" id="{91C80D53-8319-4A0D-AF5C-7EAC22E569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2860" y="2926080"/>
            <a:ext cx="3211861" cy="2834640"/>
          </a:xfrm>
          <a:prstGeom prst="rect">
            <a:avLst/>
          </a:prstGeom>
        </p:spPr>
      </p:pic>
      <p:sp>
        <p:nvSpPr>
          <p:cNvPr id="6" name="Metin kutusu 5">
            <a:extLst>
              <a:ext uri="{FF2B5EF4-FFF2-40B4-BE49-F238E27FC236}">
                <a16:creationId xmlns:a16="http://schemas.microsoft.com/office/drawing/2014/main" id="{3CAD1205-2BF7-49FD-93A8-9C30C5F9E8E0}"/>
              </a:ext>
            </a:extLst>
          </p:cNvPr>
          <p:cNvSpPr txBox="1"/>
          <p:nvPr/>
        </p:nvSpPr>
        <p:spPr>
          <a:xfrm>
            <a:off x="1451579" y="1207423"/>
            <a:ext cx="2760206" cy="369332"/>
          </a:xfrm>
          <a:prstGeom prst="rect">
            <a:avLst/>
          </a:prstGeom>
          <a:noFill/>
        </p:spPr>
        <p:txBody>
          <a:bodyPr wrap="square" rtlCol="0">
            <a:spAutoFit/>
          </a:bodyPr>
          <a:lstStyle/>
          <a:p>
            <a:r>
              <a:rPr lang="tr-TR" b="1" dirty="0">
                <a:highlight>
                  <a:srgbClr val="FFFF00"/>
                </a:highlight>
              </a:rPr>
              <a:t>PUAN TÜRÜ: </a:t>
            </a:r>
            <a:r>
              <a:rPr lang="tr-TR" b="1" dirty="0"/>
              <a:t>SAYISAL</a:t>
            </a:r>
          </a:p>
        </p:txBody>
      </p:sp>
      <p:sp>
        <p:nvSpPr>
          <p:cNvPr id="7" name="Metin kutusu 6">
            <a:extLst>
              <a:ext uri="{FF2B5EF4-FFF2-40B4-BE49-F238E27FC236}">
                <a16:creationId xmlns:a16="http://schemas.microsoft.com/office/drawing/2014/main" id="{E1629DA1-AA66-4A8B-A672-D225B9AE884F}"/>
              </a:ext>
            </a:extLst>
          </p:cNvPr>
          <p:cNvSpPr txBox="1"/>
          <p:nvPr/>
        </p:nvSpPr>
        <p:spPr>
          <a:xfrm>
            <a:off x="8351519" y="930424"/>
            <a:ext cx="2827329" cy="923330"/>
          </a:xfrm>
          <a:prstGeom prst="rect">
            <a:avLst/>
          </a:prstGeom>
          <a:noFill/>
        </p:spPr>
        <p:txBody>
          <a:bodyPr wrap="square" rtlCol="0">
            <a:spAutoFit/>
          </a:bodyPr>
          <a:lstStyle/>
          <a:p>
            <a:pPr algn="ctr"/>
            <a:r>
              <a:rPr lang="tr-TR" dirty="0"/>
              <a:t>Not: İç Mimarlık ve Çevre Tasarımı bölümü ise eşit ağırlıktan alır.</a:t>
            </a:r>
          </a:p>
        </p:txBody>
      </p:sp>
    </p:spTree>
    <p:extLst>
      <p:ext uri="{BB962C8B-B14F-4D97-AF65-F5344CB8AC3E}">
        <p14:creationId xmlns:p14="http://schemas.microsoft.com/office/powerpoint/2010/main" val="2592066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A4503F6-3381-4CC8-B485-5E5E4FCCBCD7}"/>
              </a:ext>
            </a:extLst>
          </p:cNvPr>
          <p:cNvSpPr>
            <a:spLocks noGrp="1"/>
          </p:cNvSpPr>
          <p:nvPr>
            <p:ph type="title"/>
          </p:nvPr>
        </p:nvSpPr>
        <p:spPr>
          <a:xfrm>
            <a:off x="1451579" y="1120140"/>
            <a:ext cx="9603275" cy="733614"/>
          </a:xfrm>
        </p:spPr>
        <p:txBody>
          <a:bodyPr/>
          <a:lstStyle/>
          <a:p>
            <a:r>
              <a:rPr lang="tr-TR" dirty="0"/>
              <a:t>   İÇ MİMARLIK ÇALIŞMA OLANAKLARI NELERDİR?</a:t>
            </a:r>
          </a:p>
        </p:txBody>
      </p:sp>
      <p:sp>
        <p:nvSpPr>
          <p:cNvPr id="3" name="İçerik Yer Tutucusu 2">
            <a:extLst>
              <a:ext uri="{FF2B5EF4-FFF2-40B4-BE49-F238E27FC236}">
                <a16:creationId xmlns:a16="http://schemas.microsoft.com/office/drawing/2014/main" id="{155698C6-CD07-46EE-9BE8-2A3FD3A38D4A}"/>
              </a:ext>
            </a:extLst>
          </p:cNvPr>
          <p:cNvSpPr>
            <a:spLocks noGrp="1"/>
          </p:cNvSpPr>
          <p:nvPr>
            <p:ph idx="1"/>
          </p:nvPr>
        </p:nvSpPr>
        <p:spPr>
          <a:xfrm>
            <a:off x="1451579" y="2015732"/>
            <a:ext cx="9603275" cy="3912628"/>
          </a:xfrm>
        </p:spPr>
        <p:txBody>
          <a:bodyPr>
            <a:normAutofit fontScale="92500" lnSpcReduction="20000"/>
          </a:bodyPr>
          <a:lstStyle/>
          <a:p>
            <a:pPr>
              <a:buFont typeface="Wingdings" panose="05000000000000000000" pitchFamily="2" charset="2"/>
              <a:buChar char="Ø"/>
            </a:pPr>
            <a:r>
              <a:rPr lang="tr-TR" dirty="0"/>
              <a:t>İç mimarın çalışma yeri tasarım aşamasında büro, uygulama ve denetim aşamasında yapılar, malzemenin yapımı aşamasında ise atölyeler ve fabrikalardır.</a:t>
            </a:r>
          </a:p>
          <a:p>
            <a:pPr>
              <a:buFont typeface="Wingdings" panose="05000000000000000000" pitchFamily="2" charset="2"/>
              <a:buChar char="Ø"/>
            </a:pPr>
            <a:r>
              <a:rPr lang="tr-TR" dirty="0"/>
              <a:t>İç mimarlar genellikle özel sektörde çalışma olanağı bulabilirler veya kendilerine ait işyeri açabilirler.</a:t>
            </a:r>
          </a:p>
          <a:p>
            <a:pPr>
              <a:buFont typeface="Wingdings" panose="05000000000000000000" pitchFamily="2" charset="2"/>
              <a:buChar char="Ø"/>
            </a:pPr>
            <a:r>
              <a:rPr lang="tr-TR" sz="2000" dirty="0"/>
              <a:t>Kamu kesiminde çalışan mimarlar genellikle Bayındırlık ve İskân, Ulaştırma </a:t>
            </a:r>
            <a:r>
              <a:rPr lang="tr-TR" sz="2000" dirty="0" err="1"/>
              <a:t>Bakanlıkları’nda</a:t>
            </a:r>
            <a:r>
              <a:rPr lang="tr-TR" sz="2000" dirty="0"/>
              <a:t> ve belediyelerde görev alırlar. </a:t>
            </a:r>
          </a:p>
          <a:p>
            <a:pPr>
              <a:buFont typeface="Wingdings" panose="05000000000000000000" pitchFamily="2" charset="2"/>
              <a:buChar char="Ø"/>
            </a:pPr>
            <a:r>
              <a:rPr lang="tr-TR" dirty="0"/>
              <a:t>Meslekte ilerlemek için işyerlerinin özelliğine göre idari ve teknik yöneticilik yapabilirler.  İşletmelerin Araştırma Geliştirme ve Proje Departmanlarında yönetici olma imkanı bulunmaktadır. </a:t>
            </a:r>
          </a:p>
          <a:p>
            <a:pPr>
              <a:buFont typeface="Wingdings" panose="05000000000000000000" pitchFamily="2" charset="2"/>
              <a:buChar char="Ø"/>
            </a:pPr>
            <a:r>
              <a:rPr lang="tr-TR" dirty="0"/>
              <a:t>Lisans eğitiminden sonra yüksek lisans ve doktora yaparak üniversitelerde araştırma görevlisi, doçent ve profesör olarak çalışabilirler.</a:t>
            </a:r>
          </a:p>
        </p:txBody>
      </p:sp>
    </p:spTree>
    <p:extLst>
      <p:ext uri="{BB962C8B-B14F-4D97-AF65-F5344CB8AC3E}">
        <p14:creationId xmlns:p14="http://schemas.microsoft.com/office/powerpoint/2010/main" val="979188463"/>
      </p:ext>
    </p:extLst>
  </p:cSld>
  <p:clrMapOvr>
    <a:masterClrMapping/>
  </p:clrMapOvr>
</p:sld>
</file>

<file path=ppt/theme/theme1.xml><?xml version="1.0" encoding="utf-8"?>
<a:theme xmlns:a="http://schemas.openxmlformats.org/drawingml/2006/main" name="Galeri">
  <a:themeElements>
    <a:clrScheme name="Galeri">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i">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Galeri</Template>
  <TotalTime>2357</TotalTime>
  <Words>2445</Words>
  <Application>Microsoft Office PowerPoint</Application>
  <PresentationFormat>Geniş ekran</PresentationFormat>
  <Paragraphs>209</Paragraphs>
  <Slides>32</Slides>
  <Notes>0</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32</vt:i4>
      </vt:variant>
    </vt:vector>
  </HeadingPairs>
  <TitlesOfParts>
    <vt:vector size="42" baseType="lpstr">
      <vt:lpstr>Algerian</vt:lpstr>
      <vt:lpstr>Arial</vt:lpstr>
      <vt:lpstr>Calibri</vt:lpstr>
      <vt:lpstr>Display</vt:lpstr>
      <vt:lpstr>Gill Sans MT</vt:lpstr>
      <vt:lpstr>Helvetica Neue</vt:lpstr>
      <vt:lpstr>Spor Istanbul Font</vt:lpstr>
      <vt:lpstr>Times New Roman</vt:lpstr>
      <vt:lpstr>Wingdings</vt:lpstr>
      <vt:lpstr>Galeri</vt:lpstr>
      <vt:lpstr>     MESLEK TANITIMI</vt:lpstr>
      <vt:lpstr>           TIP</vt:lpstr>
      <vt:lpstr>TIP EĞİTİMİ NASILDIR?       </vt:lpstr>
      <vt:lpstr>TIPTAN MEZUN OLDUKTAN SONRA NELER YAPILABİLİR?</vt:lpstr>
      <vt:lpstr>                               ECZACILIK</vt:lpstr>
      <vt:lpstr>ECZACILIK EĞİTİMİ NASILDIR?</vt:lpstr>
      <vt:lpstr>Eczacılık çalışma olanakları nelerdir?</vt:lpstr>
      <vt:lpstr>            iç MİMARLIK</vt:lpstr>
      <vt:lpstr>   İÇ MİMARLIK ÇALIŞMA OLANAKLARI NELERDİR?</vt:lpstr>
      <vt:lpstr>    HUKUK </vt:lpstr>
      <vt:lpstr> HUKUK ÇALIŞMA OLANAKLARI NELERDİR?</vt:lpstr>
      <vt:lpstr> HUKUK ÇALIŞMA OLANAKLARI NELERDİR?</vt:lpstr>
      <vt:lpstr>    PSİKOLOJİ</vt:lpstr>
      <vt:lpstr>PSİKOLOG ÇALIŞMA OLANAKLARI NELERDİR?</vt:lpstr>
      <vt:lpstr>       PSİKOLOG ÇALIŞMA OLANAKLARI NELERDİR?</vt:lpstr>
      <vt:lpstr>PSİKOLOJİK DANIŞMANLIK VE REHBERLİK</vt:lpstr>
      <vt:lpstr>   PDR ÇALIŞMA OLANAKLARI NELERDİR?</vt:lpstr>
      <vt:lpstr>  BİLGİSAYAR MÜHENDİSLİĞİ</vt:lpstr>
      <vt:lpstr> BİLGİSAYAR MÜHENDİSLİĞİ ÇALIŞMA OLANAKLARI NELERDİR?</vt:lpstr>
      <vt:lpstr>BİLGİSAYAR MÜHENDİSLİĞİ ÇALIŞMA OLANAKLARI NELERDİR?</vt:lpstr>
      <vt:lpstr>           BESLENME VE DİYETETİK</vt:lpstr>
      <vt:lpstr>BESLENME VE DİYETETİK BÖLÜMÜ ÇALIŞMA OLANAKLARI</vt:lpstr>
      <vt:lpstr>BESLENME VE DİYETETİK BÖLÜMÜ ÇALIŞMA OLANAKLARI</vt:lpstr>
      <vt:lpstr>   SOSYAL HİZMETLER </vt:lpstr>
      <vt:lpstr>   SOSYAL HİZMETLER</vt:lpstr>
      <vt:lpstr>        pilot </vt:lpstr>
      <vt:lpstr>         pilot</vt:lpstr>
      <vt:lpstr>  Mütercim-tercümanlık  </vt:lpstr>
      <vt:lpstr>  MÜTERCİM-TERCÜMANLIK ÇALIŞMA OLANAKLARI</vt:lpstr>
      <vt:lpstr>  BEDEN EĞİTİMİ ÖĞRETMENLİĞİ</vt:lpstr>
      <vt:lpstr>Beden eğitimi öğretmenliği çalışma olanakları</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MESLEK TANITIMI</dc:title>
  <dc:creator>Ugur KORKUT</dc:creator>
  <cp:lastModifiedBy>Ugur KORKUT</cp:lastModifiedBy>
  <cp:revision>13</cp:revision>
  <dcterms:created xsi:type="dcterms:W3CDTF">2021-05-07T12:34:13Z</dcterms:created>
  <dcterms:modified xsi:type="dcterms:W3CDTF">2021-05-15T16:24:55Z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32ba53c-af1d-44c9-a18a-d7df1d042fba_Enabled">
    <vt:lpwstr>true</vt:lpwstr>
  </property>
  <property fmtid="{D5CDD505-2E9C-101B-9397-08002B2CF9AE}" pid="3" name="MSIP_Label_d32ba53c-af1d-44c9-a18a-d7df1d042fba_SetDate">
    <vt:lpwstr>2021-05-07T12:34:13Z</vt:lpwstr>
  </property>
  <property fmtid="{D5CDD505-2E9C-101B-9397-08002B2CF9AE}" pid="4" name="MSIP_Label_d32ba53c-af1d-44c9-a18a-d7df1d042fba_Method">
    <vt:lpwstr>Standard</vt:lpwstr>
  </property>
  <property fmtid="{D5CDD505-2E9C-101B-9397-08002B2CF9AE}" pid="5" name="MSIP_Label_d32ba53c-af1d-44c9-a18a-d7df1d042fba_Name">
    <vt:lpwstr>For Service Only</vt:lpwstr>
  </property>
  <property fmtid="{D5CDD505-2E9C-101B-9397-08002B2CF9AE}" pid="6" name="MSIP_Label_d32ba53c-af1d-44c9-a18a-d7df1d042fba_SiteId">
    <vt:lpwstr>f5a2db61-c625-49fc-992a-c4fe544776b0</vt:lpwstr>
  </property>
  <property fmtid="{D5CDD505-2E9C-101B-9397-08002B2CF9AE}" pid="7" name="MSIP_Label_d32ba53c-af1d-44c9-a18a-d7df1d042fba_ActionId">
    <vt:lpwstr>cb8e4a31-9980-44d8-af3e-e2e20a8e6d58</vt:lpwstr>
  </property>
  <property fmtid="{D5CDD505-2E9C-101B-9397-08002B2CF9AE}" pid="8" name="MSIP_Label_d32ba53c-af1d-44c9-a18a-d7df1d042fba_ContentBits">
    <vt:lpwstr>0</vt:lpwstr>
  </property>
</Properties>
</file>