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p:scale>
          <a:sx n="86" d="100"/>
          <a:sy n="86" d="100"/>
        </p:scale>
        <p:origin x="-1349" y="-1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56950D-C266-4D6D-AB5D-82FDAE78DA5D}" type="datetimeFigureOut">
              <a:rPr lang="tr-TR" smtClean="0"/>
              <a:t>22.10.2020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4D7FA1-016D-4EE6-98FF-5F8C21C68E65}" type="slidenum">
              <a:rPr lang="tr-TR" smtClean="0"/>
              <a:t>‹#›</a:t>
            </a:fld>
            <a:endParaRPr lang="tr-TR"/>
          </a:p>
        </p:txBody>
      </p:sp>
    </p:spTree>
    <p:extLst>
      <p:ext uri="{BB962C8B-B14F-4D97-AF65-F5344CB8AC3E}">
        <p14:creationId xmlns:p14="http://schemas.microsoft.com/office/powerpoint/2010/main" val="266449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4D7FA1-016D-4EE6-98FF-5F8C21C68E65}" type="slidenum">
              <a:rPr lang="tr-TR" smtClean="0"/>
              <a:t>2</a:t>
            </a:fld>
            <a:endParaRPr lang="tr-TR"/>
          </a:p>
        </p:txBody>
      </p:sp>
    </p:spTree>
    <p:extLst>
      <p:ext uri="{BB962C8B-B14F-4D97-AF65-F5344CB8AC3E}">
        <p14:creationId xmlns:p14="http://schemas.microsoft.com/office/powerpoint/2010/main" val="128484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4D7FA1-016D-4EE6-98FF-5F8C21C68E65}" type="slidenum">
              <a:rPr lang="tr-TR" smtClean="0"/>
              <a:t>12</a:t>
            </a:fld>
            <a:endParaRPr lang="tr-TR"/>
          </a:p>
        </p:txBody>
      </p:sp>
    </p:spTree>
    <p:extLst>
      <p:ext uri="{BB962C8B-B14F-4D97-AF65-F5344CB8AC3E}">
        <p14:creationId xmlns:p14="http://schemas.microsoft.com/office/powerpoint/2010/main" val="35548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4D7FA1-016D-4EE6-98FF-5F8C21C68E65}" type="slidenum">
              <a:rPr lang="tr-TR" smtClean="0"/>
              <a:t>16</a:t>
            </a:fld>
            <a:endParaRPr lang="tr-TR"/>
          </a:p>
        </p:txBody>
      </p:sp>
    </p:spTree>
    <p:extLst>
      <p:ext uri="{BB962C8B-B14F-4D97-AF65-F5344CB8AC3E}">
        <p14:creationId xmlns:p14="http://schemas.microsoft.com/office/powerpoint/2010/main" val="345009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4D7FA1-016D-4EE6-98FF-5F8C21C68E65}" type="slidenum">
              <a:rPr lang="tr-TR" smtClean="0"/>
              <a:t>19</a:t>
            </a:fld>
            <a:endParaRPr lang="tr-TR"/>
          </a:p>
        </p:txBody>
      </p:sp>
    </p:spTree>
    <p:extLst>
      <p:ext uri="{BB962C8B-B14F-4D97-AF65-F5344CB8AC3E}">
        <p14:creationId xmlns:p14="http://schemas.microsoft.com/office/powerpoint/2010/main" val="85295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EFA32EEE-8C8E-4A5F-8AC4-58E3E1ACF7BD}" type="datetimeFigureOut">
              <a:rPr lang="tr-TR" smtClean="0"/>
              <a:t>22.10.2020</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83A9814-760F-45A6-9561-FD7DF9881EED}"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FA32EEE-8C8E-4A5F-8AC4-58E3E1ACF7BD}" type="datetimeFigureOut">
              <a:rPr lang="tr-TR" smtClean="0"/>
              <a:t>22.10.2020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3A9814-760F-45A6-9561-FD7DF9881EE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FA32EEE-8C8E-4A5F-8AC4-58E3E1ACF7BD}" type="datetimeFigureOut">
              <a:rPr lang="tr-TR" smtClean="0"/>
              <a:t>22.10.2020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3A9814-760F-45A6-9561-FD7DF9881EE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EFA32EEE-8C8E-4A5F-8AC4-58E3E1ACF7BD}" type="datetimeFigureOut">
              <a:rPr lang="tr-TR" smtClean="0"/>
              <a:t>22.10.2020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3A9814-760F-45A6-9561-FD7DF9881EED}"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EFA32EEE-8C8E-4A5F-8AC4-58E3E1ACF7BD}" type="datetimeFigureOut">
              <a:rPr lang="tr-TR" smtClean="0"/>
              <a:t>22.10.2020</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83A9814-760F-45A6-9561-FD7DF9881EE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EFA32EEE-8C8E-4A5F-8AC4-58E3E1ACF7BD}" type="datetimeFigureOut">
              <a:rPr lang="tr-TR" smtClean="0"/>
              <a:t>22.10.2020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3A9814-760F-45A6-9561-FD7DF9881EED}"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EFA32EEE-8C8E-4A5F-8AC4-58E3E1ACF7BD}" type="datetimeFigureOut">
              <a:rPr lang="tr-TR" smtClean="0"/>
              <a:t>22.10.2020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83A9814-760F-45A6-9561-FD7DF9881EED}"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EFA32EEE-8C8E-4A5F-8AC4-58E3E1ACF7BD}" type="datetimeFigureOut">
              <a:rPr lang="tr-TR" smtClean="0"/>
              <a:t>22.10.2020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83A9814-760F-45A6-9561-FD7DF9881EE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A32EEE-8C8E-4A5F-8AC4-58E3E1ACF7BD}" type="datetimeFigureOut">
              <a:rPr lang="tr-TR" smtClean="0"/>
              <a:t>22.10.2020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83A9814-760F-45A6-9561-FD7DF9881EE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EFA32EEE-8C8E-4A5F-8AC4-58E3E1ACF7BD}" type="datetimeFigureOut">
              <a:rPr lang="tr-TR" smtClean="0"/>
              <a:t>22.10.2020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3A9814-760F-45A6-9561-FD7DF9881EED}"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EFA32EEE-8C8E-4A5F-8AC4-58E3E1ACF7BD}" type="datetimeFigureOut">
              <a:rPr lang="tr-TR" smtClean="0"/>
              <a:t>22.10.2020</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83A9814-760F-45A6-9561-FD7DF9881EED}"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A32EEE-8C8E-4A5F-8AC4-58E3E1ACF7BD}" type="datetimeFigureOut">
              <a:rPr lang="tr-TR" smtClean="0"/>
              <a:t>22.10.2020</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83A9814-760F-45A6-9561-FD7DF9881EE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7504" y="1484784"/>
            <a:ext cx="8784976" cy="1512168"/>
          </a:xfrm>
        </p:spPr>
        <p:txBody>
          <a:bodyPr>
            <a:normAutofit/>
          </a:bodyPr>
          <a:lstStyle/>
          <a:p>
            <a:pPr algn="just"/>
            <a:r>
              <a:rPr lang="tr-TR" sz="20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VERİMLİ </a:t>
            </a:r>
            <a:r>
              <a:rPr lang="tr-TR" sz="2400" b="1" dirty="0" smtClean="0">
                <a:latin typeface="Times New Roman" panose="02020603050405020304" pitchFamily="18" charset="0"/>
                <a:cs typeface="Times New Roman" panose="02020603050405020304" pitchFamily="18" charset="0"/>
              </a:rPr>
              <a:t>DERS ÇALIŞMA TEKNİKLERİ </a:t>
            </a:r>
            <a:endParaRPr lang="tr-TR" sz="2400" b="1" dirty="0">
              <a:latin typeface="Times New Roman" panose="02020603050405020304" pitchFamily="18" charset="0"/>
              <a:cs typeface="Times New Roman" panose="02020603050405020304" pitchFamily="18" charset="0"/>
            </a:endParaRPr>
          </a:p>
        </p:txBody>
      </p:sp>
      <p:pic>
        <p:nvPicPr>
          <p:cNvPr id="1026" name="Picture 2" descr="C:\Users\ACER1\Desktop\Yeni klasör\verimli_ders_calisma-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3585575"/>
            <a:ext cx="6408712" cy="2675216"/>
          </a:xfrm>
          <a:prstGeom prst="round2DiagRect">
            <a:avLst>
              <a:gd name="adj1" fmla="val 16667"/>
              <a:gd name="adj2" fmla="val 0"/>
            </a:avLst>
          </a:prstGeom>
          <a:ln w="88900" cap="sq">
            <a:solidFill>
              <a:schemeClr val="accent3">
                <a:lumMod val="20000"/>
                <a:lumOff val="80000"/>
              </a:schemeClr>
            </a:solidFill>
            <a:miter lim="800000"/>
          </a:ln>
          <a:effectLst>
            <a:glow rad="63500">
              <a:schemeClr val="accent3">
                <a:satMod val="175000"/>
                <a:alpha val="40000"/>
              </a:schemeClr>
            </a:glow>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31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3184" y="53752"/>
            <a:ext cx="8291264"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323528" y="1484784"/>
            <a:ext cx="8291264" cy="4752528"/>
          </a:xfrm>
        </p:spPr>
        <p:txBody>
          <a:bodyPr numCol="2">
            <a:normAutofit/>
          </a:bodyPr>
          <a:lstStyle/>
          <a:p>
            <a:pPr marL="0" indent="0">
              <a:lnSpc>
                <a:spcPct val="150000"/>
              </a:lnSpc>
              <a:buNone/>
            </a:pPr>
            <a:r>
              <a:rPr lang="tr-TR" sz="2000" b="1" dirty="0" smtClean="0">
                <a:solidFill>
                  <a:srgbClr val="C00000"/>
                </a:solidFill>
                <a:latin typeface="Times New Roman" panose="02020603050405020304" pitchFamily="18" charset="0"/>
                <a:cs typeface="Times New Roman" panose="02020603050405020304" pitchFamily="18" charset="0"/>
              </a:rPr>
              <a:t>e) </a:t>
            </a:r>
            <a:r>
              <a:rPr lang="tr-TR" sz="2000" b="1" dirty="0" smtClean="0">
                <a:latin typeface="Times New Roman" panose="02020603050405020304" pitchFamily="18" charset="0"/>
                <a:cs typeface="Times New Roman" panose="02020603050405020304" pitchFamily="18" charset="0"/>
              </a:rPr>
              <a:t>ÇALIŞMA ORTAMININ DÜZENLENMESİ</a:t>
            </a:r>
            <a:endParaRPr lang="tr-TR" sz="2000" b="1" dirty="0" smtClean="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000" dirty="0" smtClean="0">
                <a:latin typeface="Times New Roman" panose="02020603050405020304" pitchFamily="18" charset="0"/>
                <a:cs typeface="Times New Roman" panose="02020603050405020304" pitchFamily="18" charset="0"/>
              </a:rPr>
              <a:t>Evde kendinize bir köşe, mümkünse bir oda hazırlayın.</a:t>
            </a:r>
          </a:p>
          <a:p>
            <a:pPr>
              <a:buFont typeface="Wingdings" panose="05000000000000000000" pitchFamily="2" charset="2"/>
              <a:buChar char="v"/>
            </a:pP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Çalıştığınız yer sakin, gürültüsüz olmalıdır.</a:t>
            </a:r>
          </a:p>
          <a:p>
            <a:pPr>
              <a:buFont typeface="Wingdings" panose="05000000000000000000" pitchFamily="2" charset="2"/>
              <a:buChar char="v"/>
            </a:pPr>
            <a:r>
              <a:rPr lang="tr-TR" sz="2000" b="1"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Çalıştığınız masanın duvara dönük ya da bitişik olması dikkatin dağılmasını önler.</a:t>
            </a:r>
          </a:p>
          <a:p>
            <a:pPr>
              <a:buFont typeface="Wingdings" panose="05000000000000000000" pitchFamily="2" charset="2"/>
              <a:buChar char="v"/>
            </a:pPr>
            <a:r>
              <a:rPr lang="tr-TR" sz="2000" b="1"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Ders araç gereçleri masanın üzerine önceden hazırlanmalıdır.</a:t>
            </a:r>
            <a:endParaRPr lang="tr-TR" sz="2000" b="1" dirty="0" smtClean="0">
              <a:latin typeface="Times New Roman" panose="02020603050405020304" pitchFamily="18" charset="0"/>
              <a:cs typeface="Times New Roman" panose="02020603050405020304" pitchFamily="18" charset="0"/>
            </a:endParaRPr>
          </a:p>
          <a:p>
            <a:pPr marL="0" indent="0">
              <a:buNone/>
            </a:pPr>
            <a:endParaRPr lang="tr-TR" sz="2000" b="1" dirty="0">
              <a:latin typeface="Times New Roman" panose="02020603050405020304" pitchFamily="18" charset="0"/>
              <a:cs typeface="Times New Roman" panose="02020603050405020304" pitchFamily="18" charset="0"/>
            </a:endParaRPr>
          </a:p>
        </p:txBody>
      </p:sp>
      <p:pic>
        <p:nvPicPr>
          <p:cNvPr id="6" name="Picture 2" descr="C:\Users\ACER1\Desktop\Yeni klasör\150555036-288-k9968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5448" y="1556792"/>
            <a:ext cx="3672408"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58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83568" y="980728"/>
            <a:ext cx="7992888" cy="5039072"/>
          </a:xfrm>
        </p:spPr>
        <p:txBody>
          <a:bodyPr>
            <a:normAutofit/>
          </a:bodyPr>
          <a:lstStyle/>
          <a:p>
            <a:pPr>
              <a:buFont typeface="Wingdings" panose="05000000000000000000" pitchFamily="2" charset="2"/>
              <a:buChar char="v"/>
            </a:pPr>
            <a:r>
              <a:rPr lang="tr-TR" sz="2000" dirty="0" smtClean="0">
                <a:latin typeface="Times New Roman" panose="02020603050405020304" pitchFamily="18" charset="0"/>
                <a:cs typeface="Times New Roman" panose="02020603050405020304" pitchFamily="18" charset="0"/>
              </a:rPr>
              <a:t>Çalıştığınız alanın sade görüntüsü olması çalışırken dikkatinizin dağılmasını önler.</a:t>
            </a:r>
          </a:p>
          <a:p>
            <a:pPr>
              <a:buFont typeface="Wingdings" panose="05000000000000000000" pitchFamily="2" charset="2"/>
              <a:buChar char="v"/>
            </a:pPr>
            <a:r>
              <a:rPr lang="tr-TR" sz="2000" dirty="0" smtClean="0">
                <a:latin typeface="Times New Roman" panose="02020603050405020304" pitchFamily="18" charset="0"/>
                <a:cs typeface="Times New Roman" panose="02020603050405020304" pitchFamily="18" charset="0"/>
              </a:rPr>
              <a:t>Çalıştığınız alan aşırı aydınlık ya da karanlık olmamalıdır.</a:t>
            </a:r>
          </a:p>
          <a:p>
            <a:pPr>
              <a:buFont typeface="Wingdings" panose="05000000000000000000" pitchFamily="2" charset="2"/>
              <a:buChar char="v"/>
            </a:pPr>
            <a:r>
              <a:rPr lang="tr-TR" sz="2000" dirty="0" smtClean="0">
                <a:latin typeface="Times New Roman" panose="02020603050405020304" pitchFamily="18" charset="0"/>
                <a:cs typeface="Times New Roman" panose="02020603050405020304" pitchFamily="18" charset="0"/>
              </a:rPr>
              <a:t>Çalıştığınız sandalyede aşırı rahat ya da çok rahatsız olmamalıdır.</a:t>
            </a:r>
          </a:p>
          <a:p>
            <a:pPr>
              <a:buFont typeface="Wingdings" panose="05000000000000000000" pitchFamily="2" charset="2"/>
              <a:buChar char="v"/>
            </a:pPr>
            <a:r>
              <a:rPr lang="tr-TR" sz="2000" dirty="0" smtClean="0">
                <a:latin typeface="Times New Roman" panose="02020603050405020304" pitchFamily="18" charset="0"/>
                <a:cs typeface="Times New Roman" panose="02020603050405020304" pitchFamily="18" charset="0"/>
              </a:rPr>
              <a:t>Masaya uzanarak ya da yatarak ders çalışılmamalıdır. Bu sizin uykunuzu getirmenizi kolaylaştırırken, kendinize önemsiz bir iş yapıyormuşsunuz hissi de verir.</a:t>
            </a:r>
            <a:endParaRPr lang="tr-TR" sz="2000" dirty="0">
              <a:latin typeface="Times New Roman" panose="02020603050405020304" pitchFamily="18" charset="0"/>
              <a:cs typeface="Times New Roman" panose="02020603050405020304" pitchFamily="18" charset="0"/>
            </a:endParaRPr>
          </a:p>
        </p:txBody>
      </p:sp>
      <p:pic>
        <p:nvPicPr>
          <p:cNvPr id="2051" name="Picture 3" descr="C:\Users\ACER1\Desktop\Yeni klasör\bbb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645024"/>
            <a:ext cx="6696744" cy="273672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837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340768"/>
            <a:ext cx="8496944" cy="5256584"/>
          </a:xfrm>
        </p:spPr>
        <p:txBody>
          <a:bodyPr>
            <a:normAutofit/>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f) </a:t>
            </a:r>
            <a:r>
              <a:rPr lang="tr-TR" b="1" dirty="0" smtClean="0">
                <a:latin typeface="Times New Roman" panose="02020603050405020304" pitchFamily="18" charset="0"/>
                <a:cs typeface="Times New Roman" panose="02020603050405020304" pitchFamily="18" charset="0"/>
              </a:rPr>
              <a:t>ETKİN DİNLEME </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Dikkatin ders süresince sürdürülebilmesi ve anlatılanların öğrenilebilmesi iyi bir dinleme beceresine bağlıdır.</a:t>
            </a:r>
          </a:p>
          <a:p>
            <a:pPr>
              <a:buFont typeface="Wingdings" panose="05000000000000000000" pitchFamily="2" charset="2"/>
              <a:buChar char="v"/>
            </a:pP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Etkin dinlemenin ön koşulu dinlemeye hazırlıklı olmaktır. Bunun için dersten önce işlenecek konuya hazırlık yapılmalıdır.</a:t>
            </a:r>
          </a:p>
          <a:p>
            <a:pPr>
              <a:buFont typeface="Wingdings" panose="05000000000000000000" pitchFamily="2" charset="2"/>
              <a:buChar char="v"/>
            </a:pP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Öğrenci dersi dinlerken öğretmenin söylediklerinden yola çıkarak daha sonra söyleyeceklerini kestirmeye çalışmalıdır.</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Dikkatin konudan kaymasını önemek için konunun ana ve yardımcı düşüncelerini bulmaya çalışmalıdır.</a:t>
            </a:r>
          </a:p>
          <a:p>
            <a:pPr marL="0" indent="0">
              <a:buNone/>
            </a:pPr>
            <a:endParaRPr lang="tr-TR" b="1" dirty="0">
              <a:latin typeface="Times New Roman" panose="02020603050405020304" pitchFamily="18" charset="0"/>
              <a:cs typeface="Times New Roman" panose="02020603050405020304" pitchFamily="18" charset="0"/>
            </a:endParaRPr>
          </a:p>
        </p:txBody>
      </p:sp>
      <p:sp>
        <p:nvSpPr>
          <p:cNvPr id="4" name="Başlık 1"/>
          <p:cNvSpPr>
            <a:spLocks noGrp="1"/>
          </p:cNvSpPr>
          <p:nvPr>
            <p:ph type="title"/>
          </p:nvPr>
        </p:nvSpPr>
        <p:spPr>
          <a:xfrm>
            <a:off x="395536" y="33777"/>
            <a:ext cx="8280920"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Tree>
    <p:extLst>
      <p:ext uri="{BB962C8B-B14F-4D97-AF65-F5344CB8AC3E}">
        <p14:creationId xmlns:p14="http://schemas.microsoft.com/office/powerpoint/2010/main" val="184772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CER1\Desktop\Yeni klasör\unnamed.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87624" y="2492896"/>
            <a:ext cx="6840760" cy="37444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1019592" y="1066766"/>
            <a:ext cx="7416824" cy="1015663"/>
          </a:xfrm>
          <a:prstGeom prst="rect">
            <a:avLst/>
          </a:prstGeom>
          <a:noFill/>
          <a:effectLst>
            <a:outerShdw blurRad="63500" sx="102000" sy="102000" algn="ctr" rotWithShape="0">
              <a:prstClr val="black">
                <a:alpha val="40000"/>
              </a:prstClr>
            </a:outerShdw>
          </a:effectLst>
        </p:spPr>
        <p:txBody>
          <a:bodyPr wrap="square" rtlCol="0">
            <a:spAutoFit/>
          </a:bodyPr>
          <a:lstStyle/>
          <a:p>
            <a:pPr marL="285750" indent="-28575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İnsan, 30 saniye kadar bilinçli olarak dinler, sonra bir veya iki saniyelik bir kopukluk olur. Önemli olan, zorunlu olarak meydana gelen bu kopmalardan sonra tekrar konuya </a:t>
            </a:r>
            <a:r>
              <a:rPr lang="tr-TR" sz="2000" dirty="0" smtClean="0">
                <a:latin typeface="Times New Roman" panose="02020603050405020304" pitchFamily="18" charset="0"/>
                <a:cs typeface="Times New Roman" panose="02020603050405020304" pitchFamily="18" charset="0"/>
              </a:rPr>
              <a:t>dönebilmektir.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240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08912"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395536" y="1628800"/>
            <a:ext cx="8496944" cy="4824536"/>
          </a:xfrm>
        </p:spPr>
        <p:txBody>
          <a:bodyPr numCol="2"/>
          <a:lstStyle/>
          <a:p>
            <a:pPr marL="0" indent="0">
              <a:buNone/>
            </a:pPr>
            <a:r>
              <a:rPr lang="tr-TR" b="1" dirty="0" smtClean="0">
                <a:solidFill>
                  <a:srgbClr val="C00000"/>
                </a:solidFill>
              </a:rPr>
              <a:t>g) </a:t>
            </a:r>
            <a:r>
              <a:rPr lang="tr-TR" b="1" dirty="0" smtClean="0">
                <a:latin typeface="Times New Roman" panose="02020603050405020304" pitchFamily="18" charset="0"/>
                <a:cs typeface="Times New Roman" panose="02020603050405020304" pitchFamily="18" charset="0"/>
              </a:rPr>
              <a:t>NOT TUTMA </a:t>
            </a:r>
          </a:p>
          <a:p>
            <a:pPr>
              <a:buFont typeface="Wingdings" panose="05000000000000000000" pitchFamily="2" charset="2"/>
              <a:buChar char="v"/>
            </a:pPr>
            <a:r>
              <a:rPr lang="tr-TR" sz="2000" b="1" dirty="0" smtClean="0">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Bilgiyi saklamanın ve ilerde anımsamanın en etkili yolu not </a:t>
            </a:r>
            <a:r>
              <a:rPr lang="tr-TR" sz="2000" dirty="0" smtClean="0">
                <a:solidFill>
                  <a:schemeClr val="tx1">
                    <a:lumMod val="95000"/>
                    <a:lumOff val="5000"/>
                  </a:schemeClr>
                </a:solidFill>
                <a:latin typeface="Times New Roman" panose="02020603050405020304" pitchFamily="18" charset="0"/>
                <a:cs typeface="Times New Roman" panose="02020603050405020304" pitchFamily="18" charset="0"/>
              </a:rPr>
              <a:t>almaktır.</a:t>
            </a:r>
          </a:p>
          <a:p>
            <a:pPr>
              <a:buFont typeface="Wingdings" panose="05000000000000000000" pitchFamily="2" charset="2"/>
              <a:buChar char="v"/>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Not tutmada en önemli ilke, anlatılanları bire bir yazmak değil</a:t>
            </a:r>
            <a:r>
              <a:rPr lang="tr-TR"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önemli kısımları, ana düşünceleri dinleyenin kendi cümleleriyle yazmasıdır. </a:t>
            </a:r>
            <a:endParaRPr lang="tr-TR" sz="20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Not tutmadan önce öğretmenin anlattıkları iyice dinlenmeli öğretmen söyledikten sonra not tutulmalı.</a:t>
            </a:r>
          </a:p>
          <a:p>
            <a:pPr>
              <a:buFont typeface="Wingdings" panose="05000000000000000000" pitchFamily="2" charset="2"/>
              <a:buChar char="v"/>
            </a:pPr>
            <a:endParaRPr lang="tr-TR"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 Unutmayın</a:t>
            </a:r>
          </a:p>
          <a:p>
            <a:pPr marL="0" indent="0">
              <a:buNone/>
            </a:pPr>
            <a:r>
              <a:rPr lang="tr-TR" b="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Öğrenmede okunan bilginin %20’si</a:t>
            </a:r>
          </a:p>
          <a:p>
            <a:pPr marL="0" indent="0">
              <a:buNone/>
            </a:pPr>
            <a:r>
              <a:rPr lang="tr-TR" sz="1400" dirty="0" smtClean="0">
                <a:latin typeface="Times New Roman" panose="02020603050405020304" pitchFamily="18" charset="0"/>
                <a:cs typeface="Times New Roman" panose="02020603050405020304" pitchFamily="18" charset="0"/>
              </a:rPr>
              <a:t>           Okunduktan sonra dinlenen bilginin %40’ı </a:t>
            </a:r>
          </a:p>
          <a:p>
            <a:pPr marL="0" indent="0">
              <a:buNone/>
            </a:pPr>
            <a:r>
              <a:rPr lang="tr-TR" sz="1400" dirty="0" smtClean="0">
                <a:latin typeface="Times New Roman" panose="02020603050405020304" pitchFamily="18" charset="0"/>
                <a:cs typeface="Times New Roman" panose="02020603050405020304" pitchFamily="18" charset="0"/>
              </a:rPr>
              <a:t>           Okunup dinlendikten sonra yazılan bilginin %60’ı </a:t>
            </a:r>
            <a:endParaRPr lang="tr-TR" sz="1400" dirty="0">
              <a:latin typeface="Times New Roman" panose="02020603050405020304" pitchFamily="18" charset="0"/>
              <a:cs typeface="Times New Roman" panose="02020603050405020304" pitchFamily="18" charset="0"/>
            </a:endParaRPr>
          </a:p>
        </p:txBody>
      </p:sp>
      <p:pic>
        <p:nvPicPr>
          <p:cNvPr id="4098" name="Picture 2" descr="C:\Users\ACER1\Desktop\Yeni klasör\not tutm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16" y="3429000"/>
            <a:ext cx="3735796" cy="2448272"/>
          </a:xfrm>
          <a:prstGeom prst="rect">
            <a:avLst/>
          </a:prstGeom>
          <a:ln>
            <a:noFill/>
          </a:ln>
          <a:effectLst>
            <a:glow rad="63500">
              <a:schemeClr val="accent4">
                <a:satMod val="175000"/>
                <a:alpha val="40000"/>
              </a:schemeClr>
            </a:glow>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468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196752"/>
            <a:ext cx="8219256" cy="5256584"/>
          </a:xfrm>
        </p:spPr>
        <p:txBody>
          <a:bodyPr numCol="2"/>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h) </a:t>
            </a:r>
            <a:r>
              <a:rPr lang="tr-TR" sz="2400" b="1" dirty="0" smtClean="0">
                <a:latin typeface="Times New Roman" panose="02020603050405020304" pitchFamily="18" charset="0"/>
                <a:cs typeface="Times New Roman" panose="02020603050405020304" pitchFamily="18" charset="0"/>
              </a:rPr>
              <a:t>TEKRAR YAPMA </a:t>
            </a:r>
            <a:r>
              <a:rPr lang="tr-TR" sz="2400" b="1" dirty="0" smtClean="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tr-TR" sz="2400" b="1" dirty="0">
                <a:solidFill>
                  <a:srgbClr val="C0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Öğrenilen bilgilerin %70’i 1          saat içinde, %80’i ise 24 saat içinde unutulmaktadır.</a:t>
            </a:r>
          </a:p>
          <a:p>
            <a:pPr>
              <a:buFont typeface="Wingdings" panose="05000000000000000000" pitchFamily="2" charset="2"/>
              <a:buChar char="v"/>
            </a:pPr>
            <a:r>
              <a:rPr lang="tr-TR" sz="2400" b="1" dirty="0">
                <a:solidFill>
                  <a:srgbClr val="C0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Unutmayı azaltan en önemli etkinlik tekrardır. Kendi notlarınızdan tekrar yapabileceğiniz gibi bir başkasına anlatarak da tekrar yapabilirsiniz.</a:t>
            </a: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Özellikle uykudan önce ve sabah kalkınca yapılan tekrarlar unutmayı engeller.</a:t>
            </a:r>
          </a:p>
          <a:p>
            <a:pPr marL="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Haftanın belli saatleri ve ayın belli günleri tekrar yapmak amacıyla belirlenmelidir. </a:t>
            </a:r>
          </a:p>
        </p:txBody>
      </p:sp>
      <p:sp>
        <p:nvSpPr>
          <p:cNvPr id="4" name="Başlık 1"/>
          <p:cNvSpPr>
            <a:spLocks noGrp="1"/>
          </p:cNvSpPr>
          <p:nvPr>
            <p:ph type="title"/>
          </p:nvPr>
        </p:nvSpPr>
        <p:spPr>
          <a:xfrm>
            <a:off x="395536" y="28608"/>
            <a:ext cx="8219256" cy="1008112"/>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pic>
        <p:nvPicPr>
          <p:cNvPr id="1026" name="Picture 2" descr="C:\Users\ACER1\Desktop\Yeni klasör\stack-of-books-on-library-desk_23-2147845946-e15442520759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0789" y="3094466"/>
            <a:ext cx="3672408" cy="3079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86993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9400"/>
            <a:ext cx="8208912"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539552" y="1340768"/>
            <a:ext cx="8136904" cy="5040560"/>
          </a:xfrm>
        </p:spPr>
        <p:txBody>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ı)  </a:t>
            </a:r>
            <a:r>
              <a:rPr lang="tr-TR" b="1" dirty="0" smtClean="0">
                <a:latin typeface="Times New Roman" panose="02020603050405020304" pitchFamily="18" charset="0"/>
                <a:cs typeface="Times New Roman" panose="02020603050405020304" pitchFamily="18" charset="0"/>
              </a:rPr>
              <a:t>FARKLI YÖNTEMLER KULLANMA</a:t>
            </a:r>
          </a:p>
          <a:p>
            <a:pPr>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Her birimiz farklı yöntemler kullanarak öğrenmelerimizi gerçekleştiririz. Önemli olan bireyin hangi yöntemi kullanarak daha kalıcı öğrenmeler gerçekleştirdiğini keşfetmesidir. </a:t>
            </a:r>
          </a:p>
          <a:p>
            <a:pPr>
              <a:buFont typeface="Wingdings" panose="05000000000000000000" pitchFamily="2" charset="2"/>
              <a:buChar char="v"/>
            </a:pPr>
            <a:r>
              <a:rPr lang="tr-TR" b="1" dirty="0">
                <a:solidFill>
                  <a:srgbClr val="C00000"/>
                </a:solidFill>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Kimimiz öğrendiklerimizi bir başkasına anlatarak, kimimiz sesli bir biçimde konuyu kendimize tekrar ederek, kimimiz bir tahtaya ya da küçük kağıtlara not alarak, kimimiz ise konuyu bir kere öğreticiden dinleyerek kalıcı öğrenmeler gerçekleştiririz.</a:t>
            </a:r>
            <a:endParaRPr lang="tr-T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631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0"/>
            <a:ext cx="9036496" cy="1156990"/>
          </a:xfrm>
        </p:spPr>
        <p:txBody>
          <a:bodyPr>
            <a:normAutofit/>
          </a:bodyPr>
          <a:lstStyle/>
          <a:p>
            <a:r>
              <a:rPr lang="tr-TR" sz="3200" dirty="0" smtClean="0">
                <a:solidFill>
                  <a:srgbClr val="FF0000"/>
                </a:solidFill>
              </a:rPr>
              <a:t> Bir Öğrenme Yöntemi: Kavram Haritaları Tekniği </a:t>
            </a:r>
            <a:endParaRPr lang="tr-TR" sz="3200" dirty="0">
              <a:solidFill>
                <a:srgbClr val="FF0000"/>
              </a:solidFill>
            </a:endParaRPr>
          </a:p>
        </p:txBody>
      </p:sp>
      <p:pic>
        <p:nvPicPr>
          <p:cNvPr id="2051" name="Picture 3" descr="C:\Users\ACER1\Desktop\Yeni klasör\İskelet-Sistemi-Kavram-Haritası.pn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136904" cy="4752528"/>
          </a:xfrm>
          <a:prstGeom prst="rect">
            <a:avLst/>
          </a:prstGeom>
          <a:ln>
            <a:solidFill>
              <a:schemeClr val="accent1">
                <a:lumMod val="60000"/>
                <a:lumOff val="40000"/>
              </a:schemeClr>
            </a:solid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896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7851"/>
            <a:ext cx="8291264"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323528" y="1340768"/>
            <a:ext cx="8640960" cy="4968552"/>
          </a:xfrm>
        </p:spPr>
        <p:txBody>
          <a:bodyPr>
            <a:normAutofit lnSpcReduction="10000"/>
          </a:bodyPr>
          <a:lstStyle/>
          <a:p>
            <a:pPr marL="0" indent="0">
              <a:buNone/>
            </a:pPr>
            <a:r>
              <a:rPr lang="tr-TR" b="1" dirty="0" smtClean="0">
                <a:solidFill>
                  <a:srgbClr val="C00000"/>
                </a:solidFill>
              </a:rPr>
              <a:t> i)  </a:t>
            </a:r>
            <a:r>
              <a:rPr lang="tr-TR" b="1" dirty="0" smtClean="0">
                <a:latin typeface="Times New Roman" panose="02020603050405020304" pitchFamily="18" charset="0"/>
                <a:cs typeface="Times New Roman" panose="02020603050405020304" pitchFamily="18" charset="0"/>
              </a:rPr>
              <a:t>VERİMLİ OKUMA: İSOAT TEKNİĞİ</a:t>
            </a:r>
          </a:p>
          <a:p>
            <a:pPr marL="0" indent="0">
              <a:buNone/>
            </a:pPr>
            <a:endParaRPr lang="tr-TR"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tr-TR" b="1" dirty="0" smtClean="0">
                <a:solidFill>
                  <a:schemeClr val="accent1">
                    <a:lumMod val="75000"/>
                  </a:schemeClr>
                </a:solidFill>
                <a:latin typeface="Times New Roman" panose="02020603050405020304" pitchFamily="18" charset="0"/>
                <a:cs typeface="Times New Roman" panose="02020603050405020304" pitchFamily="18" charset="0"/>
              </a:rPr>
              <a:t>İzle: </a:t>
            </a:r>
            <a:r>
              <a:rPr lang="tr-TR" dirty="0" smtClean="0">
                <a:latin typeface="Times New Roman" panose="02020603050405020304" pitchFamily="18" charset="0"/>
                <a:cs typeface="Times New Roman" panose="02020603050405020304" pitchFamily="18" charset="0"/>
              </a:rPr>
              <a:t>Metni okumaya başlamadan önce 3-4 dakika boyunca metne bakılır, başlıklara koyu yazılmış yerlere dikkat edilir. Bu konunun ana fikrinin belirlemeye yardımcı olur.</a:t>
            </a:r>
          </a:p>
          <a:p>
            <a:pPr>
              <a:buFont typeface="Wingdings" panose="05000000000000000000" pitchFamily="2" charset="2"/>
              <a:buChar char="§"/>
            </a:pPr>
            <a:r>
              <a:rPr lang="tr-TR" b="1" dirty="0" smtClean="0">
                <a:solidFill>
                  <a:schemeClr val="accent1">
                    <a:lumMod val="75000"/>
                  </a:schemeClr>
                </a:solidFill>
                <a:latin typeface="Times New Roman" panose="02020603050405020304" pitchFamily="18" charset="0"/>
                <a:cs typeface="Times New Roman" panose="02020603050405020304" pitchFamily="18" charset="0"/>
              </a:rPr>
              <a:t>Sor: </a:t>
            </a:r>
            <a:r>
              <a:rPr lang="tr-TR" dirty="0" smtClean="0">
                <a:latin typeface="Times New Roman" panose="02020603050405020304" pitchFamily="18" charset="0"/>
                <a:cs typeface="Times New Roman" panose="02020603050405020304" pitchFamily="18" charset="0"/>
              </a:rPr>
              <a:t>Bu aşama için izle aşamasının dikkatli bir biçimde tamamlanması çok önemlidir. Metni okumadan önce kendinize Bu metni neden okuyorum? Beni metnin hangi alanları ilgilendiriyor sorularını sorun ve cevaplarınızı bir kağıda not edin. Bu size elinizdeki metni okumak için amaç sağlayacaktır.</a:t>
            </a: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 </a:t>
            </a:r>
            <a:r>
              <a:rPr lang="tr-TR" b="1" dirty="0" smtClean="0">
                <a:solidFill>
                  <a:srgbClr val="C00000"/>
                </a:solidFill>
              </a:rPr>
              <a:t> </a:t>
            </a:r>
            <a:endParaRPr lang="tr-TR" b="1" dirty="0">
              <a:solidFill>
                <a:srgbClr val="C00000"/>
              </a:solidFill>
            </a:endParaRPr>
          </a:p>
        </p:txBody>
      </p:sp>
    </p:spTree>
    <p:extLst>
      <p:ext uri="{BB962C8B-B14F-4D97-AF65-F5344CB8AC3E}">
        <p14:creationId xmlns:p14="http://schemas.microsoft.com/office/powerpoint/2010/main" val="3585640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71400"/>
            <a:ext cx="8352928"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611560" y="1052736"/>
            <a:ext cx="7988424" cy="5256584"/>
          </a:xfrm>
        </p:spPr>
        <p:txBody>
          <a:bodyPr>
            <a:normAutofit/>
          </a:bodyPr>
          <a:lstStyle/>
          <a:p>
            <a:pPr>
              <a:buFont typeface="Wingdings" panose="05000000000000000000" pitchFamily="2" charset="2"/>
              <a:buChar char="§"/>
            </a:pPr>
            <a:r>
              <a:rPr lang="tr-TR" sz="2400" b="1" dirty="0" smtClean="0">
                <a:solidFill>
                  <a:srgbClr val="C00000"/>
                </a:solidFill>
                <a:latin typeface="Times New Roman" panose="02020603050405020304" pitchFamily="18" charset="0"/>
                <a:cs typeface="Times New Roman" panose="02020603050405020304" pitchFamily="18" charset="0"/>
              </a:rPr>
              <a:t>Oku: </a:t>
            </a:r>
            <a:r>
              <a:rPr lang="tr-TR" sz="2400" dirty="0" smtClean="0">
                <a:latin typeface="Times New Roman" panose="02020603050405020304" pitchFamily="18" charset="0"/>
                <a:cs typeface="Times New Roman" panose="02020603050405020304" pitchFamily="18" charset="0"/>
              </a:rPr>
              <a:t>Metni okumaya başlayın. Okurken 2. aşamada(sor) çıkardığınız soruları yanıtlamaya çalışın. Metinde önemli gördüğünüz noktalar üzerinde işaretlemeler yapın.</a:t>
            </a:r>
          </a:p>
          <a:p>
            <a:pPr>
              <a:buFont typeface="Wingdings" panose="05000000000000000000" pitchFamily="2" charset="2"/>
              <a:buChar char="§"/>
            </a:pPr>
            <a:r>
              <a:rPr lang="tr-TR" sz="2400" b="1" dirty="0" smtClean="0">
                <a:solidFill>
                  <a:srgbClr val="C00000"/>
                </a:solidFill>
                <a:latin typeface="Times New Roman" panose="02020603050405020304" pitchFamily="18" charset="0"/>
                <a:cs typeface="Times New Roman" panose="02020603050405020304" pitchFamily="18" charset="0"/>
              </a:rPr>
              <a:t>Anlat: </a:t>
            </a:r>
            <a:r>
              <a:rPr lang="tr-TR" sz="2400" dirty="0" smtClean="0">
                <a:latin typeface="Times New Roman" panose="02020603050405020304" pitchFamily="18" charset="0"/>
                <a:cs typeface="Times New Roman" panose="02020603050405020304" pitchFamily="18" charset="0"/>
              </a:rPr>
              <a:t>Bu aşamada okunan metin kapatılır. Soruların cevaplarından başlanarak konu anlatılmaya çalışılır. Yüksek sesli anlatmak anlatılanların akılda kalmasını sağlar.</a:t>
            </a:r>
          </a:p>
          <a:p>
            <a:pPr>
              <a:buFont typeface="Wingdings" panose="05000000000000000000" pitchFamily="2" charset="2"/>
              <a:buChar char="§"/>
            </a:pPr>
            <a:r>
              <a:rPr lang="tr-TR" sz="2400" b="1" dirty="0" smtClean="0">
                <a:solidFill>
                  <a:srgbClr val="C00000"/>
                </a:solidFill>
                <a:latin typeface="Times New Roman" panose="02020603050405020304" pitchFamily="18" charset="0"/>
                <a:cs typeface="Times New Roman" panose="02020603050405020304" pitchFamily="18" charset="0"/>
              </a:rPr>
              <a:t>Tekrar: </a:t>
            </a:r>
            <a:r>
              <a:rPr lang="tr-TR" sz="2400" dirty="0" smtClean="0">
                <a:latin typeface="Times New Roman" panose="02020603050405020304" pitchFamily="18" charset="0"/>
                <a:cs typeface="Times New Roman" panose="02020603050405020304" pitchFamily="18" charset="0"/>
              </a:rPr>
              <a:t>Bu aşamada öğrenilen konu tekrar edilir. Ezbere tekrar edilmeyen konu tam olarak öğrenilmiş demektir. </a:t>
            </a:r>
            <a:endParaRPr lang="tr-TR" sz="2400" b="1" dirty="0">
              <a:solidFill>
                <a:srgbClr val="C00000"/>
              </a:solidFill>
              <a:latin typeface="Times New Roman" panose="02020603050405020304" pitchFamily="18" charset="0"/>
              <a:cs typeface="Times New Roman" panose="02020603050405020304" pitchFamily="18" charset="0"/>
            </a:endParaRPr>
          </a:p>
        </p:txBody>
      </p:sp>
      <p:pic>
        <p:nvPicPr>
          <p:cNvPr id="4098" name="Picture 2" descr="C:\Users\ACER1\Desktop\Yeni klasör\1080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390942"/>
            <a:ext cx="6768752" cy="22322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66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9060" y="260648"/>
            <a:ext cx="8496944" cy="1008112"/>
          </a:xfrm>
        </p:spPr>
        <p:txBody>
          <a:bodyPr>
            <a:normAutofit fontScale="90000"/>
          </a:bodyPr>
          <a:lstStyle/>
          <a:p>
            <a:r>
              <a:rPr lang="tr-TR" dirty="0" smtClean="0">
                <a:solidFill>
                  <a:srgbClr val="FF0000"/>
                </a:solidFill>
                <a:latin typeface="Arial Narrow" panose="020B0606020202030204" pitchFamily="34" charset="0"/>
              </a:rPr>
              <a:t>    </a:t>
            </a:r>
            <a:r>
              <a:rPr lang="tr-TR" dirty="0" smtClean="0">
                <a:solidFill>
                  <a:srgbClr val="FF0000"/>
                </a:solidFill>
                <a:latin typeface="Times New Roman" panose="02020603050405020304" pitchFamily="18" charset="0"/>
                <a:cs typeface="Times New Roman" panose="02020603050405020304" pitchFamily="18" charset="0"/>
              </a:rPr>
              <a:t>Verimli ders çalışmanın faydaları nelerdir?</a:t>
            </a:r>
            <a:endParaRPr lang="tr-TR"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539552" y="1844824"/>
            <a:ext cx="8042190" cy="4392488"/>
          </a:xfrm>
        </p:spPr>
        <p:txBody>
          <a:bodyPr numCol="2"/>
          <a:lstStyle/>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Zamanı etkili kullanmayı sağlar.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 Daha iyi öğrenmeyi sağlar.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 Öğrenilen bilgilerin   kalıcılığını arttırır.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Yeni </a:t>
            </a:r>
            <a:r>
              <a:rPr lang="tr-TR" sz="2400" dirty="0" smtClean="0">
                <a:latin typeface="Times New Roman" panose="02020603050405020304" pitchFamily="18" charset="0"/>
                <a:cs typeface="Times New Roman" panose="02020603050405020304" pitchFamily="18" charset="0"/>
              </a:rPr>
              <a:t>öğrenmeler gerçekleştirmeye yönelik motivasyon oluşturur. </a:t>
            </a:r>
          </a:p>
          <a:p>
            <a:pPr marL="0" indent="0">
              <a:buNone/>
            </a:pPr>
            <a:endParaRPr lang="tr-TR" dirty="0">
              <a:latin typeface="Times New Roman" panose="02020603050405020304" pitchFamily="18" charset="0"/>
              <a:cs typeface="Times New Roman" panose="02020603050405020304" pitchFamily="18" charset="0"/>
            </a:endParaRPr>
          </a:p>
        </p:txBody>
      </p:sp>
      <p:pic>
        <p:nvPicPr>
          <p:cNvPr id="1026" name="Picture 2" descr="C:\Users\ACER1\Desktop\Yeni klasör\j8CE8SUFmvvCOCVg4trF1xzzP1beIj7tqKoqCJcM-696x464.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5199" y="1585882"/>
            <a:ext cx="4176464" cy="39399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280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55120" y="1798502"/>
            <a:ext cx="2520280" cy="369332"/>
          </a:xfrm>
          <a:prstGeom prst="rect">
            <a:avLst/>
          </a:prstGeom>
          <a:solidFill>
            <a:schemeClr val="bg1">
              <a:lumMod val="95000"/>
            </a:schemeClr>
          </a:solidFill>
          <a:ln>
            <a:solidFill>
              <a:schemeClr val="accent1"/>
            </a:solidFill>
          </a:ln>
          <a:effectLst>
            <a:glow rad="63500">
              <a:schemeClr val="accent6">
                <a:satMod val="175000"/>
                <a:alpha val="40000"/>
              </a:schemeClr>
            </a:glow>
            <a:outerShdw blurRad="50800" dist="38100" dir="16200000" rotWithShape="0">
              <a:prstClr val="black">
                <a:alpha val="40000"/>
              </a:prstClr>
            </a:outerShdw>
          </a:effectLst>
        </p:spPr>
        <p:txBody>
          <a:bodyPr wrap="square" rtlCol="0">
            <a:spAutoFit/>
          </a:bodyPr>
          <a:lstStyle/>
          <a:p>
            <a:r>
              <a:rPr lang="tr-TR" dirty="0"/>
              <a:t> </a:t>
            </a:r>
            <a:r>
              <a:rPr lang="tr-TR" dirty="0" smtClean="0"/>
              <a:t>     AMAÇ BELİRLEME</a:t>
            </a:r>
            <a:endParaRPr lang="tr-TR" dirty="0"/>
          </a:p>
        </p:txBody>
      </p:sp>
      <p:sp>
        <p:nvSpPr>
          <p:cNvPr id="7" name="Metin kutusu 6"/>
          <p:cNvSpPr txBox="1"/>
          <p:nvPr/>
        </p:nvSpPr>
        <p:spPr>
          <a:xfrm>
            <a:off x="4593522" y="1798502"/>
            <a:ext cx="3506870" cy="369332"/>
          </a:xfrm>
          <a:prstGeom prst="rect">
            <a:avLst/>
          </a:prstGeom>
          <a:solidFill>
            <a:schemeClr val="bg1">
              <a:lumMod val="95000"/>
            </a:schemeClr>
          </a:solidFill>
          <a:ln>
            <a:solidFill>
              <a:schemeClr val="accent2">
                <a:lumMod val="60000"/>
                <a:lumOff val="40000"/>
              </a:schemeClr>
            </a:solidFill>
          </a:ln>
          <a:effectLst>
            <a:glow rad="63500">
              <a:schemeClr val="accent6">
                <a:satMod val="175000"/>
                <a:alpha val="40000"/>
              </a:schemeClr>
            </a:glow>
            <a:outerShdw blurRad="50800" dist="38100" dir="16200000" rotWithShape="0">
              <a:prstClr val="black">
                <a:alpha val="40000"/>
              </a:prstClr>
            </a:outerShdw>
          </a:effectLst>
        </p:spPr>
        <p:txBody>
          <a:bodyPr wrap="square" rtlCol="0">
            <a:spAutoFit/>
          </a:bodyPr>
          <a:lstStyle/>
          <a:p>
            <a:r>
              <a:rPr lang="tr-TR" dirty="0" smtClean="0"/>
              <a:t>PLANLI  VE PROGRAMLI ÇALIŞMA </a:t>
            </a:r>
            <a:endParaRPr lang="tr-TR" dirty="0"/>
          </a:p>
        </p:txBody>
      </p:sp>
      <p:sp>
        <p:nvSpPr>
          <p:cNvPr id="8" name="Metin kutusu 7"/>
          <p:cNvSpPr txBox="1"/>
          <p:nvPr/>
        </p:nvSpPr>
        <p:spPr>
          <a:xfrm>
            <a:off x="2483768" y="2612384"/>
            <a:ext cx="4680520" cy="369332"/>
          </a:xfrm>
          <a:prstGeom prst="rect">
            <a:avLst/>
          </a:prstGeom>
          <a:solidFill>
            <a:schemeClr val="bg1">
              <a:lumMod val="95000"/>
            </a:schemeClr>
          </a:solidFill>
          <a:ln>
            <a:solidFill>
              <a:schemeClr val="accent2">
                <a:lumMod val="60000"/>
                <a:lumOff val="40000"/>
              </a:schemeClr>
            </a:solidFill>
          </a:ln>
          <a:effectLst>
            <a:glow rad="63500">
              <a:schemeClr val="accent6">
                <a:satMod val="175000"/>
                <a:alpha val="40000"/>
              </a:schemeClr>
            </a:glow>
            <a:outerShdw blurRad="50800" dist="38100" dir="16200000" rotWithShape="0">
              <a:prstClr val="black">
                <a:alpha val="40000"/>
              </a:prstClr>
            </a:outerShdw>
          </a:effectLst>
        </p:spPr>
        <p:txBody>
          <a:bodyPr wrap="square" rtlCol="0">
            <a:spAutoFit/>
          </a:bodyPr>
          <a:lstStyle/>
          <a:p>
            <a:r>
              <a:rPr lang="tr-TR" dirty="0" smtClean="0"/>
              <a:t>ZAMANIN İYİ KULLANILMASI VE PLANLANMASI</a:t>
            </a:r>
            <a:endParaRPr lang="tr-TR" dirty="0"/>
          </a:p>
        </p:txBody>
      </p:sp>
      <p:sp>
        <p:nvSpPr>
          <p:cNvPr id="9" name="Metin kutusu 8"/>
          <p:cNvSpPr txBox="1"/>
          <p:nvPr/>
        </p:nvSpPr>
        <p:spPr>
          <a:xfrm>
            <a:off x="2708388" y="4165072"/>
            <a:ext cx="4032448" cy="369332"/>
          </a:xfrm>
          <a:prstGeom prst="rect">
            <a:avLst/>
          </a:prstGeom>
          <a:solidFill>
            <a:schemeClr val="bg1">
              <a:lumMod val="95000"/>
            </a:schemeClr>
          </a:solidFill>
          <a:ln>
            <a:solidFill>
              <a:schemeClr val="accent1">
                <a:lumMod val="60000"/>
                <a:lumOff val="40000"/>
              </a:schemeClr>
            </a:solidFill>
          </a:ln>
          <a:effectLst>
            <a:glow rad="63500">
              <a:schemeClr val="accent6">
                <a:satMod val="175000"/>
                <a:alpha val="40000"/>
              </a:schemeClr>
            </a:glow>
            <a:outerShdw blurRad="50800" dist="38100" dir="16200000" rotWithShape="0">
              <a:prstClr val="black">
                <a:alpha val="40000"/>
              </a:prstClr>
            </a:outerShdw>
          </a:effectLst>
        </p:spPr>
        <p:txBody>
          <a:bodyPr wrap="square" rtlCol="0">
            <a:spAutoFit/>
          </a:bodyPr>
          <a:lstStyle/>
          <a:p>
            <a:r>
              <a:rPr lang="tr-TR" dirty="0" smtClean="0"/>
              <a:t> ÇALIŞMA ORTAMININ DÜZENLENMESİ </a:t>
            </a:r>
            <a:endParaRPr lang="tr-TR" dirty="0"/>
          </a:p>
        </p:txBody>
      </p:sp>
      <p:sp>
        <p:nvSpPr>
          <p:cNvPr id="10" name="Metin kutusu 9"/>
          <p:cNvSpPr txBox="1"/>
          <p:nvPr/>
        </p:nvSpPr>
        <p:spPr>
          <a:xfrm>
            <a:off x="1209146" y="3362324"/>
            <a:ext cx="3384376" cy="369332"/>
          </a:xfrm>
          <a:prstGeom prst="rect">
            <a:avLst/>
          </a:prstGeom>
          <a:solidFill>
            <a:schemeClr val="bg1">
              <a:lumMod val="95000"/>
            </a:schemeClr>
          </a:solidFill>
          <a:ln>
            <a:solidFill>
              <a:schemeClr val="accent1">
                <a:lumMod val="60000"/>
                <a:lumOff val="40000"/>
              </a:schemeClr>
            </a:solidFill>
          </a:ln>
          <a:effectLst>
            <a:glow rad="63500">
              <a:schemeClr val="accent6">
                <a:satMod val="175000"/>
                <a:alpha val="40000"/>
              </a:schemeClr>
            </a:glow>
            <a:outerShdw blurRad="50800" dist="38100" dir="18900000" algn="bl" rotWithShape="0">
              <a:prstClr val="black">
                <a:alpha val="40000"/>
              </a:prstClr>
            </a:outerShdw>
          </a:effectLst>
        </p:spPr>
        <p:txBody>
          <a:bodyPr wrap="square" rtlCol="0">
            <a:spAutoFit/>
          </a:bodyPr>
          <a:lstStyle/>
          <a:p>
            <a:r>
              <a:rPr lang="tr-TR" dirty="0" smtClean="0"/>
              <a:t> ETKİLİ DİNLEME VE NOT TUTMA </a:t>
            </a:r>
            <a:endParaRPr lang="tr-TR" dirty="0"/>
          </a:p>
        </p:txBody>
      </p:sp>
      <p:sp>
        <p:nvSpPr>
          <p:cNvPr id="11" name="Metin kutusu 10"/>
          <p:cNvSpPr txBox="1"/>
          <p:nvPr/>
        </p:nvSpPr>
        <p:spPr>
          <a:xfrm>
            <a:off x="3801660" y="5629890"/>
            <a:ext cx="1939568" cy="369332"/>
          </a:xfrm>
          <a:prstGeom prst="rect">
            <a:avLst/>
          </a:prstGeom>
          <a:solidFill>
            <a:schemeClr val="bg1">
              <a:lumMod val="95000"/>
            </a:schemeClr>
          </a:solidFill>
          <a:ln>
            <a:solidFill>
              <a:schemeClr val="accent1">
                <a:lumMod val="60000"/>
                <a:lumOff val="40000"/>
              </a:schemeClr>
            </a:solidFill>
          </a:ln>
          <a:effectLst>
            <a:glow rad="63500">
              <a:schemeClr val="accent6">
                <a:satMod val="175000"/>
                <a:alpha val="40000"/>
              </a:schemeClr>
            </a:glow>
            <a:outerShdw blurRad="50800" dist="38100" dir="18900000" algn="bl" rotWithShape="0">
              <a:prstClr val="black">
                <a:alpha val="40000"/>
              </a:prstClr>
            </a:outerShdw>
          </a:effectLst>
        </p:spPr>
        <p:txBody>
          <a:bodyPr wrap="square" rtlCol="0">
            <a:spAutoFit/>
          </a:bodyPr>
          <a:lstStyle/>
          <a:p>
            <a:r>
              <a:rPr lang="tr-TR" smtClean="0"/>
              <a:t> VERİMLİ </a:t>
            </a:r>
            <a:r>
              <a:rPr lang="tr-TR" dirty="0" smtClean="0"/>
              <a:t>OKUMA </a:t>
            </a:r>
            <a:endParaRPr lang="tr-TR" dirty="0"/>
          </a:p>
        </p:txBody>
      </p:sp>
      <p:sp>
        <p:nvSpPr>
          <p:cNvPr id="12" name="Metin kutusu 11"/>
          <p:cNvSpPr txBox="1"/>
          <p:nvPr/>
        </p:nvSpPr>
        <p:spPr>
          <a:xfrm>
            <a:off x="5400092" y="4881409"/>
            <a:ext cx="2340260" cy="369332"/>
          </a:xfrm>
          <a:prstGeom prst="rect">
            <a:avLst/>
          </a:prstGeom>
          <a:solidFill>
            <a:schemeClr val="bg1">
              <a:lumMod val="95000"/>
            </a:schemeClr>
          </a:solidFill>
          <a:ln>
            <a:solidFill>
              <a:schemeClr val="accent1">
                <a:lumMod val="60000"/>
                <a:lumOff val="40000"/>
              </a:schemeClr>
            </a:solidFill>
          </a:ln>
          <a:effectLst>
            <a:glow rad="63500">
              <a:schemeClr val="accent6">
                <a:satMod val="175000"/>
                <a:alpha val="40000"/>
              </a:schemeClr>
            </a:glow>
            <a:outerShdw blurRad="50800" dist="38100" dir="18900000" algn="bl" rotWithShape="0">
              <a:prstClr val="black">
                <a:alpha val="40000"/>
              </a:prstClr>
            </a:outerShdw>
          </a:effectLst>
        </p:spPr>
        <p:txBody>
          <a:bodyPr wrap="square" rtlCol="0">
            <a:spAutoFit/>
          </a:bodyPr>
          <a:lstStyle/>
          <a:p>
            <a:r>
              <a:rPr lang="tr-TR" dirty="0"/>
              <a:t> </a:t>
            </a:r>
            <a:r>
              <a:rPr lang="tr-TR" dirty="0" smtClean="0"/>
              <a:t>     TEKRAR YAPMA </a:t>
            </a:r>
            <a:endParaRPr lang="tr-TR" dirty="0"/>
          </a:p>
        </p:txBody>
      </p:sp>
      <p:sp>
        <p:nvSpPr>
          <p:cNvPr id="13" name="Metin kutusu 12"/>
          <p:cNvSpPr txBox="1"/>
          <p:nvPr/>
        </p:nvSpPr>
        <p:spPr>
          <a:xfrm>
            <a:off x="5220072" y="3353180"/>
            <a:ext cx="2808312" cy="369332"/>
          </a:xfrm>
          <a:prstGeom prst="rect">
            <a:avLst/>
          </a:prstGeom>
          <a:solidFill>
            <a:schemeClr val="bg1">
              <a:lumMod val="95000"/>
            </a:schemeClr>
          </a:solidFill>
          <a:ln>
            <a:solidFill>
              <a:schemeClr val="accent1">
                <a:lumMod val="60000"/>
                <a:lumOff val="40000"/>
              </a:schemeClr>
            </a:solidFill>
          </a:ln>
          <a:effectLst>
            <a:glow rad="63500">
              <a:schemeClr val="accent6">
                <a:satMod val="175000"/>
                <a:alpha val="40000"/>
              </a:schemeClr>
            </a:glow>
            <a:outerShdw blurRad="50800" dist="38100" dir="18900000" algn="bl" rotWithShape="0">
              <a:prstClr val="black">
                <a:alpha val="40000"/>
              </a:prstClr>
            </a:outerShdw>
          </a:effectLst>
        </p:spPr>
        <p:txBody>
          <a:bodyPr wrap="square" rtlCol="0">
            <a:spAutoFit/>
          </a:bodyPr>
          <a:lstStyle/>
          <a:p>
            <a:r>
              <a:rPr lang="tr-TR" dirty="0" smtClean="0"/>
              <a:t>  DİKKATİ UYANIK TUTMA </a:t>
            </a:r>
            <a:endParaRPr lang="tr-TR" dirty="0"/>
          </a:p>
        </p:txBody>
      </p:sp>
      <p:sp>
        <p:nvSpPr>
          <p:cNvPr id="14" name="Metin kutusu 13"/>
          <p:cNvSpPr txBox="1"/>
          <p:nvPr/>
        </p:nvSpPr>
        <p:spPr>
          <a:xfrm>
            <a:off x="1320240" y="4908916"/>
            <a:ext cx="3503788" cy="369332"/>
          </a:xfrm>
          <a:prstGeom prst="rect">
            <a:avLst/>
          </a:prstGeom>
          <a:solidFill>
            <a:schemeClr val="bg1">
              <a:lumMod val="95000"/>
            </a:schemeClr>
          </a:solidFill>
          <a:ln>
            <a:solidFill>
              <a:schemeClr val="accent1">
                <a:lumMod val="60000"/>
                <a:lumOff val="40000"/>
              </a:schemeClr>
            </a:solidFill>
          </a:ln>
          <a:effectLst>
            <a:glow rad="101600">
              <a:schemeClr val="accent6">
                <a:satMod val="175000"/>
                <a:alpha val="40000"/>
              </a:schemeClr>
            </a:glow>
            <a:outerShdw blurRad="50800" dist="38100" dir="18900000" algn="bl" rotWithShape="0">
              <a:prstClr val="black">
                <a:alpha val="40000"/>
              </a:prstClr>
            </a:outerShdw>
          </a:effectLst>
        </p:spPr>
        <p:txBody>
          <a:bodyPr wrap="square" rtlCol="0">
            <a:spAutoFit/>
          </a:bodyPr>
          <a:lstStyle/>
          <a:p>
            <a:r>
              <a:rPr lang="tr-TR" dirty="0" smtClean="0"/>
              <a:t> FARKLI  YÖNTEMLER KULLANMA</a:t>
            </a:r>
            <a:endParaRPr lang="tr-TR" dirty="0"/>
          </a:p>
        </p:txBody>
      </p:sp>
      <p:sp>
        <p:nvSpPr>
          <p:cNvPr id="15" name="Başlık 1"/>
          <p:cNvSpPr>
            <a:spLocks noGrp="1"/>
          </p:cNvSpPr>
          <p:nvPr>
            <p:ph type="title"/>
          </p:nvPr>
        </p:nvSpPr>
        <p:spPr>
          <a:xfrm>
            <a:off x="368128" y="116632"/>
            <a:ext cx="8712968" cy="1143000"/>
          </a:xfrm>
        </p:spPr>
        <p:txBody>
          <a:bodyPr>
            <a:normAutofit fontScale="90000"/>
          </a:bodyPr>
          <a:lstStyle/>
          <a:p>
            <a:r>
              <a:rPr lang="tr-TR" dirty="0"/>
              <a:t> </a:t>
            </a:r>
            <a:r>
              <a:rPr lang="tr-TR" dirty="0" smtClean="0"/>
              <a:t> </a:t>
            </a:r>
            <a:r>
              <a:rPr lang="tr-TR" dirty="0" smtClean="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920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8492480" cy="1143000"/>
          </a:xfrm>
        </p:spPr>
        <p:txBody>
          <a:bodyPr>
            <a:normAutofit/>
          </a:bodyPr>
          <a:lstStyle/>
          <a:p>
            <a:r>
              <a:rPr lang="tr-TR" dirty="0" smtClean="0">
                <a:solidFill>
                  <a:srgbClr val="FF0000"/>
                </a:solidFill>
                <a:latin typeface="Times New Roman" panose="02020603050405020304" pitchFamily="18" charset="0"/>
                <a:cs typeface="Times New Roman" panose="02020603050405020304" pitchFamily="18" charset="0"/>
              </a:rPr>
              <a:t>	Her şeyden önce ‘motivasyon’</a:t>
            </a:r>
            <a:endParaRPr lang="tr-TR" dirty="0">
              <a:solidFill>
                <a:srgbClr val="FF0000"/>
              </a:solidFill>
              <a:latin typeface="Times New Roman" panose="02020603050405020304" pitchFamily="18" charset="0"/>
              <a:cs typeface="Times New Roman" panose="02020603050405020304" pitchFamily="18" charset="0"/>
            </a:endParaRPr>
          </a:p>
        </p:txBody>
      </p:sp>
      <p:pic>
        <p:nvPicPr>
          <p:cNvPr id="2051" name="Picture 3" descr="C:\Users\ACER1\Desktop\Yeni klasör\9e6828c96a399df45734568bd70bf849.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211960" y="1696359"/>
            <a:ext cx="4320480" cy="37450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64317" y="4005064"/>
            <a:ext cx="3888432" cy="1477328"/>
          </a:xfrm>
          <a:prstGeom prst="rect">
            <a:avLst/>
          </a:prstGeom>
          <a:noFill/>
        </p:spPr>
        <p:txBody>
          <a:bodyPr wrap="square" rtlCol="0">
            <a:spAutoFit/>
          </a:bodyPr>
          <a:lstStyle/>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Başarabilmek için önce başaracağınıza yürekten inanın.</a:t>
            </a:r>
          </a:p>
          <a:p>
            <a:pPr marL="342900" indent="-34290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Bilinçaltı söylenene inanır. Kendinize ne söylerseniz, o olursunuz</a:t>
            </a:r>
            <a:endParaRPr lang="tr-TR" dirty="0">
              <a:latin typeface="Times New Roman" panose="02020603050405020304" pitchFamily="18" charset="0"/>
              <a:cs typeface="Times New Roman" panose="02020603050405020304" pitchFamily="18" charset="0"/>
            </a:endParaRPr>
          </a:p>
        </p:txBody>
      </p:sp>
      <p:pic>
        <p:nvPicPr>
          <p:cNvPr id="6" name="Picture 2" descr="başarı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689953"/>
            <a:ext cx="2666331" cy="18715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11900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07504" y="1579656"/>
            <a:ext cx="8558712" cy="4645496"/>
          </a:xfrm>
        </p:spPr>
        <p:txBody>
          <a:bodyPr numCol="2"/>
          <a:lstStyle/>
          <a:p>
            <a:pPr marL="320040" lvl="1" indent="0">
              <a:buNone/>
            </a:pPr>
            <a:r>
              <a:rPr lang="tr-TR" b="1" dirty="0" smtClean="0">
                <a:solidFill>
                  <a:srgbClr val="C00000"/>
                </a:solidFill>
                <a:latin typeface="Times New Roman" panose="02020603050405020304" pitchFamily="18" charset="0"/>
                <a:cs typeface="Times New Roman" panose="02020603050405020304" pitchFamily="18" charset="0"/>
              </a:rPr>
              <a:t>a) </a:t>
            </a:r>
            <a:r>
              <a:rPr lang="tr-TR" b="1" dirty="0" smtClean="0">
                <a:latin typeface="Times New Roman" panose="02020603050405020304" pitchFamily="18" charset="0"/>
                <a:cs typeface="Times New Roman" panose="02020603050405020304" pitchFamily="18" charset="0"/>
              </a:rPr>
              <a:t>AMAÇ BELİRLEME</a:t>
            </a:r>
          </a:p>
          <a:p>
            <a:pPr lvl="1">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 Bir türlü çalışmaya başlayamıyorsanız kendinize öncelikle bir amaç belirleyin.</a:t>
            </a:r>
          </a:p>
          <a:p>
            <a:pPr lvl="1">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Her çalışmanız bir amaca yönelik olmalıdır.</a:t>
            </a:r>
          </a:p>
          <a:p>
            <a:pPr lvl="1">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Amaç belirlediğiniz takdirde yapmak istediklerinize daha çabuk ulaşırsınız. </a:t>
            </a:r>
            <a:endParaRPr lang="tr-TR" dirty="0">
              <a:latin typeface="Times New Roman" panose="02020603050405020304" pitchFamily="18" charset="0"/>
              <a:cs typeface="Times New Roman" panose="02020603050405020304" pitchFamily="18" charset="0"/>
            </a:endParaRPr>
          </a:p>
        </p:txBody>
      </p:sp>
      <p:sp>
        <p:nvSpPr>
          <p:cNvPr id="4" name="Başlık 1"/>
          <p:cNvSpPr>
            <a:spLocks noGrp="1"/>
          </p:cNvSpPr>
          <p:nvPr>
            <p:ph type="title"/>
          </p:nvPr>
        </p:nvSpPr>
        <p:spPr>
          <a:xfrm>
            <a:off x="287524" y="116632"/>
            <a:ext cx="8712968" cy="1143000"/>
          </a:xfrm>
        </p:spPr>
        <p:txBody>
          <a:bodyPr>
            <a:normAutofit fontScale="90000"/>
          </a:bodyPr>
          <a:lstStyle/>
          <a:p>
            <a:r>
              <a:rPr lang="tr-TR" dirty="0"/>
              <a:t> </a:t>
            </a:r>
            <a:r>
              <a:rPr lang="tr-TR" dirty="0" smtClean="0"/>
              <a:t> </a:t>
            </a:r>
            <a:r>
              <a:rPr lang="tr-TR" dirty="0" smtClean="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solidFill>
                <a:srgbClr val="FF0000"/>
              </a:solidFill>
              <a:latin typeface="Times New Roman" panose="02020603050405020304" pitchFamily="18" charset="0"/>
              <a:cs typeface="Times New Roman" panose="02020603050405020304" pitchFamily="18" charset="0"/>
            </a:endParaRPr>
          </a:p>
        </p:txBody>
      </p:sp>
      <p:pic>
        <p:nvPicPr>
          <p:cNvPr id="5" name="10 Resim" descr="HİYERARSI.jpg"/>
          <p:cNvPicPr>
            <a:picLocks noChangeAspect="1"/>
          </p:cNvPicPr>
          <p:nvPr/>
        </p:nvPicPr>
        <p:blipFill>
          <a:blip r:embed="rId2" cstate="print"/>
          <a:srcRect/>
          <a:stretch>
            <a:fillRect/>
          </a:stretch>
        </p:blipFill>
        <p:spPr bwMode="auto">
          <a:xfrm>
            <a:off x="4644008" y="1628800"/>
            <a:ext cx="3933008" cy="41578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0941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1196752"/>
            <a:ext cx="8136904" cy="5256584"/>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b) </a:t>
            </a:r>
            <a:r>
              <a:rPr lang="tr-TR" sz="2400" b="1" dirty="0" smtClean="0">
                <a:latin typeface="Times New Roman" panose="02020603050405020304" pitchFamily="18" charset="0"/>
                <a:cs typeface="Times New Roman" panose="02020603050405020304" pitchFamily="18" charset="0"/>
              </a:rPr>
              <a:t>PLANLI VE PROGRAMLI ÇALIŞMA</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Çabamızı, zamanımızı ve enerjimizi en ekonomik şekilde kullanabilmek için çalışmaya başlamadan önce plan ve program yapmamız gerekir. </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Çalışma planı hazırlarken mutlaka hangi dersin hangi saatte çalışılacağı kararlaştırılmalıdır. </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Çalışma saatlerinin yanı sıra dinlenmeye ayrılacak zaman dilimi de planlanmalıdır. </a:t>
            </a:r>
          </a:p>
          <a:p>
            <a:pPr marL="0" indent="0">
              <a:buNone/>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tr-TR" sz="2400" dirty="0">
              <a:solidFill>
                <a:srgbClr val="FF0000"/>
              </a:solidFill>
            </a:endParaRPr>
          </a:p>
        </p:txBody>
      </p:sp>
      <p:sp>
        <p:nvSpPr>
          <p:cNvPr id="4" name="Başlık 1"/>
          <p:cNvSpPr>
            <a:spLocks noGrp="1"/>
          </p:cNvSpPr>
          <p:nvPr>
            <p:ph type="title"/>
          </p:nvPr>
        </p:nvSpPr>
        <p:spPr>
          <a:xfrm>
            <a:off x="359024" y="-99392"/>
            <a:ext cx="8784976" cy="1143000"/>
          </a:xfrm>
        </p:spPr>
        <p:txBody>
          <a:bodyPr>
            <a:normAutofit fontScale="90000"/>
          </a:bodyPr>
          <a:lstStyle/>
          <a:p>
            <a:r>
              <a:rPr lang="tr-TR" dirty="0"/>
              <a:t> </a:t>
            </a:r>
            <a:r>
              <a:rPr lang="tr-TR" dirty="0" smtClean="0"/>
              <a:t> </a:t>
            </a:r>
            <a:r>
              <a:rPr lang="tr-TR" dirty="0" smtClean="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solidFill>
                <a:srgbClr val="FF0000"/>
              </a:solidFill>
              <a:latin typeface="Times New Roman" panose="02020603050405020304" pitchFamily="18" charset="0"/>
              <a:cs typeface="Times New Roman" panose="02020603050405020304" pitchFamily="18" charset="0"/>
            </a:endParaRPr>
          </a:p>
        </p:txBody>
      </p:sp>
      <p:pic>
        <p:nvPicPr>
          <p:cNvPr id="1027" name="Picture 3" descr="C:\Users\ACER1\Desktop\Yeni klasör\verimli_ders_calisma-0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4509120"/>
            <a:ext cx="5472608" cy="20754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395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764704"/>
            <a:ext cx="8136904" cy="5616624"/>
          </a:xfrm>
        </p:spPr>
        <p:txBody>
          <a:bodyPr numCol="1">
            <a:normAutofit/>
          </a:bodyPr>
          <a:lstStyle/>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Zor ya da ağır öğrenilen dersler için zihnin uyanık ve canlı, konsantrasyonun yüksek olduğu zamanlar seçilmelidir.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Çalışma için en verimli saatler kişiden kişiye göre değişir (sabah erken, akşam yemeğinden sonra vb.)</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Kendinizi 1 hafta boyunca gözlemleyerek çalışmak için en verimli saatleri saptayabilirsiniz. </a:t>
            </a:r>
          </a:p>
        </p:txBody>
      </p:sp>
      <p:pic>
        <p:nvPicPr>
          <p:cNvPr id="2050" name="Picture 2" descr="C:\Users\ACER1\Desktop\Yeni klasör\ders-calisma-programlar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506097"/>
            <a:ext cx="6480720" cy="273630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08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352928"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539552" y="1196752"/>
            <a:ext cx="8159508" cy="4788024"/>
          </a:xfrm>
        </p:spPr>
        <p:txBody>
          <a:bodyPr/>
          <a:lstStyle/>
          <a:p>
            <a:pPr marL="0" indent="0">
              <a:buNone/>
            </a:pPr>
            <a:r>
              <a:rPr lang="tr-TR" b="1" dirty="0" smtClean="0">
                <a:solidFill>
                  <a:srgbClr val="C00000"/>
                </a:solidFill>
              </a:rPr>
              <a:t>c) </a:t>
            </a:r>
            <a:r>
              <a:rPr lang="tr-TR" sz="2400" b="1" dirty="0" smtClean="0">
                <a:latin typeface="Times New Roman" panose="02020603050405020304" pitchFamily="18" charset="0"/>
                <a:cs typeface="Times New Roman" panose="02020603050405020304" pitchFamily="18" charset="0"/>
              </a:rPr>
              <a:t>ZAMANIN İYİ KULLANILMASI VE PLANLANMASI</a:t>
            </a:r>
          </a:p>
          <a:p>
            <a:pPr algn="just">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40-45 dk. Boyunca ders çalıştıktan sonra,</a:t>
            </a:r>
          </a:p>
          <a:p>
            <a:pPr algn="just">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10 dk. Çalıştığınız konuyu gözden geçirmelisiniz</a:t>
            </a:r>
          </a:p>
          <a:p>
            <a:pPr algn="just">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Her çalışma süresinin sonunda da 10 dk. </a:t>
            </a:r>
            <a:r>
              <a:rPr lang="tr-TR" sz="2400" dirty="0">
                <a:latin typeface="Times New Roman" panose="02020603050405020304" pitchFamily="18" charset="0"/>
                <a:cs typeface="Times New Roman" panose="02020603050405020304" pitchFamily="18" charset="0"/>
              </a:rPr>
              <a:t>d</a:t>
            </a:r>
            <a:r>
              <a:rPr lang="tr-TR" sz="2400" dirty="0" smtClean="0">
                <a:latin typeface="Times New Roman" panose="02020603050405020304" pitchFamily="18" charset="0"/>
                <a:cs typeface="Times New Roman" panose="02020603050405020304" pitchFamily="18" charset="0"/>
              </a:rPr>
              <a:t>inlenme arası vermelisiniz.</a:t>
            </a:r>
          </a:p>
          <a:p>
            <a:pPr algn="just">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En verimli çalışma aralıklı çalışma yöntemidir.</a:t>
            </a:r>
          </a:p>
          <a:p>
            <a:pPr algn="just">
              <a:buFont typeface="Wingdings" panose="05000000000000000000" pitchFamily="2" charset="2"/>
              <a:buChar char="v"/>
            </a:pPr>
            <a:endParaRPr lang="tr-TR" sz="2400" dirty="0">
              <a:latin typeface="Times New Roman" panose="02020603050405020304" pitchFamily="18" charset="0"/>
              <a:cs typeface="Times New Roman" panose="02020603050405020304" pitchFamily="18" charset="0"/>
            </a:endParaRPr>
          </a:p>
        </p:txBody>
      </p:sp>
      <p:pic>
        <p:nvPicPr>
          <p:cNvPr id="3074" name="Picture 2" descr="C:\Users\ACER1\Desktop\Yeni klasör\zaman-yonetimi-teknikler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149080"/>
            <a:ext cx="8003326" cy="23741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721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0"/>
            <a:ext cx="8435280"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Verimli Ders Çalışma Yöntemleri Nelerdir?</a:t>
            </a:r>
            <a:endParaRPr lang="tr-TR" dirty="0"/>
          </a:p>
        </p:txBody>
      </p:sp>
      <p:sp>
        <p:nvSpPr>
          <p:cNvPr id="3" name="İçerik Yer Tutucusu 2"/>
          <p:cNvSpPr>
            <a:spLocks noGrp="1"/>
          </p:cNvSpPr>
          <p:nvPr>
            <p:ph sz="quarter" idx="1"/>
          </p:nvPr>
        </p:nvSpPr>
        <p:spPr>
          <a:xfrm>
            <a:off x="539552" y="1340768"/>
            <a:ext cx="8147248" cy="5256584"/>
          </a:xfrm>
        </p:spPr>
        <p:txBody>
          <a:bodyPr/>
          <a:lstStyle/>
          <a:p>
            <a:pPr marL="0" indent="0">
              <a:buNone/>
            </a:pPr>
            <a:r>
              <a:rPr lang="tr-TR" b="1" dirty="0" smtClean="0">
                <a:solidFill>
                  <a:srgbClr val="C00000"/>
                </a:solidFill>
              </a:rPr>
              <a:t>d) </a:t>
            </a:r>
            <a:r>
              <a:rPr lang="tr-TR" sz="2400" b="1" dirty="0" smtClean="0">
                <a:latin typeface="Times New Roman" panose="02020603050405020304" pitchFamily="18" charset="0"/>
                <a:cs typeface="Times New Roman" panose="02020603050405020304" pitchFamily="18" charset="0"/>
              </a:rPr>
              <a:t>DİKKATİ UYANIK TUTMA </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İnsanda dikkat her an vardır, önemli olan bunun çalışılan konu üzerinde toplanabilmesidir.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Gürültünün bulunmadığı ortamlarda çalışmak, masada gerekli araçlar dışında bir şey bulundurmamak, çalışırken telefonu çalışma ortamından uzak tutmak dikkati  uyanık tutulmasına yardımcı olur.</a:t>
            </a:r>
          </a:p>
          <a:p>
            <a:pPr>
              <a:buFont typeface="Wingdings" panose="05000000000000000000" pitchFamily="2" charset="2"/>
              <a:buChar char="v"/>
            </a:pPr>
            <a:r>
              <a:rPr lang="tr-TR" sz="2400" dirty="0" smtClean="0">
                <a:latin typeface="Times New Roman" panose="02020603050405020304" pitchFamily="18" charset="0"/>
                <a:cs typeface="Times New Roman" panose="02020603050405020304" pitchFamily="18" charset="0"/>
              </a:rPr>
              <a:t>Bunların yanı sıra ayrılan çalışma saatlerinde tek bir ders ve konuyla uğraşmak konsantrasyonu sağlayan önemli bir etkendir. </a:t>
            </a:r>
          </a:p>
        </p:txBody>
      </p:sp>
    </p:spTree>
    <p:extLst>
      <p:ext uri="{BB962C8B-B14F-4D97-AF65-F5344CB8AC3E}">
        <p14:creationId xmlns:p14="http://schemas.microsoft.com/office/powerpoint/2010/main" val="3856221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1420</TotalTime>
  <Words>859</Words>
  <Application>Microsoft Office PowerPoint</Application>
  <PresentationFormat>Ekran Gösterisi (4:3)</PresentationFormat>
  <Paragraphs>96</Paragraphs>
  <Slides>19</Slides>
  <Notes>4</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Hisse Senedi</vt:lpstr>
      <vt:lpstr>        VERİMLİ DERS ÇALIŞMA TEKNİKLERİ </vt:lpstr>
      <vt:lpstr>    Verimli ders çalışmanın faydaları nelerdir?</vt:lpstr>
      <vt:lpstr>  Verimli Ders Çalışma Yöntemleri Nelerdir?</vt:lpstr>
      <vt:lpstr> Her şeyden önce ‘motivasyon’</vt:lpstr>
      <vt:lpstr>  Verimli Ders Çalışma Yöntemleri Nelerdir?</vt:lpstr>
      <vt:lpstr>  Verimli Ders Çalışma Yöntemleri Nelerdir?</vt:lpstr>
      <vt:lpstr>PowerPoint Sunusu</vt:lpstr>
      <vt:lpstr>Verimli Ders Çalışma Yöntemleri Nelerdir?</vt:lpstr>
      <vt:lpstr>Verimli Ders Çalışma Yöntemleri Nelerdir?</vt:lpstr>
      <vt:lpstr>Verimli Ders Çalışma Yöntemleri Nelerdir?</vt:lpstr>
      <vt:lpstr>PowerPoint Sunusu</vt:lpstr>
      <vt:lpstr>Verimli Ders Çalışma Yöntemleri Nelerdir?</vt:lpstr>
      <vt:lpstr>PowerPoint Sunusu</vt:lpstr>
      <vt:lpstr>Verimli Ders Çalışma Yöntemleri Nelerdir?</vt:lpstr>
      <vt:lpstr>Verimli Ders Çalışma Yöntemleri Nelerdir?</vt:lpstr>
      <vt:lpstr>Verimli Ders Çalışma Yöntemleri Nelerdir?</vt:lpstr>
      <vt:lpstr> Bir Öğrenme Yöntemi: Kavram Haritaları Tekniği </vt:lpstr>
      <vt:lpstr>Verimli Ders Çalışma Yöntemleri Nelerdir?</vt:lpstr>
      <vt:lpstr>Verimli Ders Çalışma Yöntemleri Nelerdir?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VERİMLİ DERS ÇALIŞMA TEKNİKLERİ</dc:title>
  <dc:creator>ACER1</dc:creator>
  <cp:lastModifiedBy>ACER1</cp:lastModifiedBy>
  <cp:revision>147</cp:revision>
  <dcterms:created xsi:type="dcterms:W3CDTF">2020-10-16T11:33:02Z</dcterms:created>
  <dcterms:modified xsi:type="dcterms:W3CDTF">2020-10-22T12:07:20Z</dcterms:modified>
</cp:coreProperties>
</file>